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8" r:id="rId5"/>
  </p:sldMasterIdLst>
  <p:sldIdLst>
    <p:sldId id="485" r:id="rId6"/>
    <p:sldId id="506" r:id="rId7"/>
    <p:sldId id="507" r:id="rId8"/>
    <p:sldId id="499" r:id="rId9"/>
    <p:sldId id="512" r:id="rId10"/>
    <p:sldId id="500" r:id="rId11"/>
    <p:sldId id="511" r:id="rId12"/>
    <p:sldId id="514" r:id="rId13"/>
    <p:sldId id="501" r:id="rId14"/>
    <p:sldId id="513" r:id="rId15"/>
    <p:sldId id="502" r:id="rId16"/>
    <p:sldId id="515" r:id="rId17"/>
    <p:sldId id="516" r:id="rId18"/>
    <p:sldId id="517" r:id="rId19"/>
    <p:sldId id="518" r:id="rId20"/>
    <p:sldId id="519" r:id="rId21"/>
    <p:sldId id="520" r:id="rId22"/>
    <p:sldId id="521" r:id="rId23"/>
    <p:sldId id="498" r:id="rId24"/>
    <p:sldId id="522" r:id="rId25"/>
    <p:sldId id="523" r:id="rId26"/>
    <p:sldId id="532" r:id="rId27"/>
    <p:sldId id="524" r:id="rId28"/>
    <p:sldId id="525" r:id="rId29"/>
    <p:sldId id="526" r:id="rId30"/>
    <p:sldId id="527" r:id="rId31"/>
    <p:sldId id="528" r:id="rId32"/>
    <p:sldId id="529" r:id="rId33"/>
    <p:sldId id="330" r:id="rId34"/>
    <p:sldId id="530" r:id="rId35"/>
    <p:sldId id="531" r:id="rId36"/>
    <p:sldId id="534" r:id="rId37"/>
    <p:sldId id="535" r:id="rId38"/>
    <p:sldId id="533" r:id="rId39"/>
    <p:sldId id="537" r:id="rId40"/>
    <p:sldId id="538" r:id="rId41"/>
    <p:sldId id="539" r:id="rId42"/>
    <p:sldId id="536" r:id="rId43"/>
    <p:sldId id="540" r:id="rId44"/>
    <p:sldId id="541" r:id="rId45"/>
    <p:sldId id="543" r:id="rId46"/>
    <p:sldId id="544" r:id="rId47"/>
    <p:sldId id="545" r:id="rId48"/>
    <p:sldId id="546" r:id="rId49"/>
    <p:sldId id="542" r:id="rId50"/>
    <p:sldId id="547" r:id="rId51"/>
    <p:sldId id="548" r:id="rId52"/>
    <p:sldId id="549" r:id="rId53"/>
    <p:sldId id="550" r:id="rId54"/>
    <p:sldId id="551" r:id="rId55"/>
    <p:sldId id="552" r:id="rId56"/>
    <p:sldId id="554" r:id="rId57"/>
    <p:sldId id="555" r:id="rId58"/>
    <p:sldId id="553" r:id="rId59"/>
    <p:sldId id="556" r:id="rId60"/>
    <p:sldId id="557" r:id="rId61"/>
    <p:sldId id="558" r:id="rId62"/>
    <p:sldId id="559" r:id="rId63"/>
    <p:sldId id="583" r:id="rId64"/>
    <p:sldId id="561" r:id="rId65"/>
    <p:sldId id="562" r:id="rId66"/>
    <p:sldId id="563" r:id="rId67"/>
    <p:sldId id="564" r:id="rId68"/>
    <p:sldId id="565" r:id="rId69"/>
    <p:sldId id="566" r:id="rId70"/>
    <p:sldId id="567" r:id="rId71"/>
    <p:sldId id="568" r:id="rId72"/>
    <p:sldId id="569" r:id="rId73"/>
    <p:sldId id="570" r:id="rId74"/>
    <p:sldId id="571" r:id="rId75"/>
    <p:sldId id="572" r:id="rId76"/>
    <p:sldId id="573" r:id="rId77"/>
    <p:sldId id="574" r:id="rId78"/>
    <p:sldId id="575" r:id="rId79"/>
    <p:sldId id="576" r:id="rId80"/>
    <p:sldId id="577" r:id="rId81"/>
    <p:sldId id="578" r:id="rId82"/>
    <p:sldId id="579" r:id="rId83"/>
    <p:sldId id="580" r:id="rId84"/>
    <p:sldId id="581" r:id="rId85"/>
    <p:sldId id="582" r:id="rId86"/>
    <p:sldId id="509" r:id="rId87"/>
    <p:sldId id="510" r:id="rId88"/>
    <p:sldId id="508" r:id="rId8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B1E5"/>
    <a:srgbClr val="B9E2F1"/>
    <a:srgbClr val="8CD0E8"/>
    <a:srgbClr val="9DCBED"/>
    <a:srgbClr val="7DBAE7"/>
    <a:srgbClr val="4DA0DF"/>
    <a:srgbClr val="E4F5F9"/>
    <a:srgbClr val="7ED0E4"/>
    <a:srgbClr val="E4F6FF"/>
    <a:srgbClr val="6CC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3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342" y="-102"/>
      </p:cViewPr>
      <p:guideLst>
        <p:guide orient="horz" pos="2160"/>
        <p:guide pos="3840"/>
        <p:guide pos="4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7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64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81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99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46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32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41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87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76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0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13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38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47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164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FF3DA-D48A-4F55-8C9F-8D2A1CA589E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83988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1304A-F564-4D27-9155-685F8AA26CB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02560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B4950-2A65-44DB-B8A1-1BEFC81A773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79479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EB9A1-DD2B-4E19-B005-B7100B5D5A8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9886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4C69-F511-454B-BD63-1D6353EC49F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03258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08872-A262-4054-BC42-FF8E354FFB6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45030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1563-752B-4022-8E03-E857B013403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562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688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79457-A8B5-4712-BCAA-F3B4D8309E7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62191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E97F-C699-40A5-B525-F8E8E33D140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62134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8F0A3-B3A0-4094-8E2E-C42F0809949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28262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9B89C-B241-48FF-AF04-E88989CB257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05369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09600" y="3938597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AB09D-4D5E-428D-BE73-6E5130ACB69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13274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50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34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61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62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0728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263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737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10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552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65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884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 userDrawn="1"/>
        </p:nvCxnSpPr>
        <p:spPr>
          <a:xfrm flipH="1">
            <a:off x="-1518498" y="5767776"/>
            <a:ext cx="144763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2284011" y="-445629"/>
            <a:ext cx="2979148" cy="253031"/>
          </a:xfrm>
          <a:prstGeom prst="rect">
            <a:avLst/>
          </a:prstGeom>
          <a:noFill/>
        </p:spPr>
        <p:txBody>
          <a:bodyPr wrap="square" lIns="82943" tIns="41472" rIns="82943" bIns="41472" rtlCol="0">
            <a:spAutoFit/>
          </a:bodyPr>
          <a:lstStyle/>
          <a:p>
            <a:pPr algn="r" defTabSz="914377"/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ШАБЛОН ЗАГОЛОВОЧНОГО СЛАЙДА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162545" y="-443047"/>
            <a:ext cx="1839577" cy="253031"/>
          </a:xfrm>
          <a:prstGeom prst="rect">
            <a:avLst/>
          </a:prstGeom>
          <a:noFill/>
        </p:spPr>
        <p:txBody>
          <a:bodyPr wrap="square" lIns="82943" tIns="41472" rIns="82943" bIns="41472" rtlCol="0">
            <a:spAutoFit/>
          </a:bodyPr>
          <a:lstStyle/>
          <a:p>
            <a:pPr algn="r" defTabSz="914377"/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Пустое поле </a:t>
            </a:r>
          </a:p>
        </p:txBody>
      </p:sp>
      <p:cxnSp>
        <p:nvCxnSpPr>
          <p:cNvPr id="11" name="Прямая со стрелкой 10"/>
          <p:cNvCxnSpPr/>
          <p:nvPr userDrawn="1"/>
        </p:nvCxnSpPr>
        <p:spPr>
          <a:xfrm>
            <a:off x="-583416" y="-227887"/>
            <a:ext cx="1260448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 userDrawn="1"/>
        </p:nvCxnSpPr>
        <p:spPr>
          <a:xfrm>
            <a:off x="677032" y="-740650"/>
            <a:ext cx="0" cy="74065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 flipH="1">
            <a:off x="681687" y="-401167"/>
            <a:ext cx="10328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927309" y="-568691"/>
            <a:ext cx="1839577" cy="422308"/>
          </a:xfrm>
          <a:prstGeom prst="rect">
            <a:avLst/>
          </a:prstGeom>
          <a:noFill/>
        </p:spPr>
        <p:txBody>
          <a:bodyPr wrap="square" lIns="82943" tIns="41472" rIns="82943" bIns="41472" rtlCol="0">
            <a:spAutoFit/>
          </a:bodyPr>
          <a:lstStyle/>
          <a:p>
            <a:pPr defTabSz="914377"/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линия выравнивания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2562567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7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28D6-366D-4573-B11C-C442613A3F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7A-81AD-463E-B4E4-20FF98C12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47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28D6-366D-4573-B11C-C442613A3F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7A-81AD-463E-B4E4-20FF98C12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76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28D6-366D-4573-B11C-C442613A3F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7A-81AD-463E-B4E4-20FF98C12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45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28D6-366D-4573-B11C-C442613A3F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7A-81AD-463E-B4E4-20FF98C12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9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28D6-366D-4573-B11C-C442613A3F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7A-81AD-463E-B4E4-20FF98C12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95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28D6-366D-4573-B11C-C442613A3F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7A-81AD-463E-B4E4-20FF98C12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91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28D6-366D-4573-B11C-C442613A3F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7A-81AD-463E-B4E4-20FF98C12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2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28D6-366D-4573-B11C-C442613A3F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7A-81AD-463E-B4E4-20FF98C12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196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28D6-366D-4573-B11C-C442613A3F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7A-81AD-463E-B4E4-20FF98C12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382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28D6-366D-4573-B11C-C442613A3F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7A-81AD-463E-B4E4-20FF98C12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952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28D6-366D-4573-B11C-C442613A3F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A217A-81AD-463E-B4E4-20FF98C12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35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EB67E-105E-4A18-BC3E-A4C176DD8B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24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6BC3D-2406-4A82-A0D9-786C613614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7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5044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777C9-5015-4063-B123-81A063EF16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8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69376-8487-466E-AD94-7C929FEBAD9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8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69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91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BC14-CE38-48CE-98C2-881D34C130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3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CBC14-CE38-48CE-98C2-881D34C130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8A1D7-2C48-40FE-9D05-0584B580D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17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0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Arial Black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Arial Black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A7D7ED-3D0A-4D8D-8E66-D2A82AE9C880}" type="slidenum">
              <a:rPr lang="ru-RU" altLang="ru-RU">
                <a:latin typeface="Arial Black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1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F1CBC14-CE38-48CE-98C2-881D34C1303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3018A1D7-2C48-40FE-9D05-0584B580D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828D6-366D-4573-B11C-C442613A3F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A217A-81AD-463E-B4E4-20FF98C12B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udentlibrary.ru/book/ISBN9785970459966.html" TargetMode="External"/><Relationship Id="rId2" Type="http://schemas.openxmlformats.org/officeDocument/2006/relationships/hyperlink" Target="https://www.studentlibrary.ru/book/ISBN9785970459843.html" TargetMode="External"/><Relationship Id="rId1" Type="http://schemas.openxmlformats.org/officeDocument/2006/relationships/slideLayout" Target="../slideLayouts/slideLayout3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3"/>
          <p:cNvSpPr>
            <a:spLocks/>
          </p:cNvSpPr>
          <p:nvPr/>
        </p:nvSpPr>
        <p:spPr bwMode="auto">
          <a:xfrm>
            <a:off x="7215353" y="-1662457"/>
            <a:ext cx="5525175" cy="10519261"/>
          </a:xfrm>
          <a:custGeom>
            <a:avLst/>
            <a:gdLst>
              <a:gd name="T0" fmla="*/ 102 w 102"/>
              <a:gd name="T1" fmla="*/ 140 h 208"/>
              <a:gd name="T2" fmla="*/ 69 w 102"/>
              <a:gd name="T3" fmla="*/ 104 h 208"/>
              <a:gd name="T4" fmla="*/ 102 w 102"/>
              <a:gd name="T5" fmla="*/ 70 h 208"/>
              <a:gd name="T6" fmla="*/ 102 w 102"/>
              <a:gd name="T7" fmla="*/ 0 h 208"/>
              <a:gd name="T8" fmla="*/ 0 w 102"/>
              <a:gd name="T9" fmla="*/ 104 h 208"/>
              <a:gd name="T10" fmla="*/ 102 w 102"/>
              <a:gd name="T11" fmla="*/ 208 h 208"/>
              <a:gd name="T12" fmla="*/ 102 w 102"/>
              <a:gd name="T13" fmla="*/ 140 h 208"/>
              <a:gd name="connsiteX0" fmla="*/ 10000 w 16974"/>
              <a:gd name="connsiteY0" fmla="*/ 6967 h 10236"/>
              <a:gd name="connsiteX1" fmla="*/ 6765 w 16974"/>
              <a:gd name="connsiteY1" fmla="*/ 5236 h 10236"/>
              <a:gd name="connsiteX2" fmla="*/ 16974 w 16974"/>
              <a:gd name="connsiteY2" fmla="*/ 0 h 10236"/>
              <a:gd name="connsiteX3" fmla="*/ 10000 w 16974"/>
              <a:gd name="connsiteY3" fmla="*/ 236 h 10236"/>
              <a:gd name="connsiteX4" fmla="*/ 0 w 16974"/>
              <a:gd name="connsiteY4" fmla="*/ 5236 h 10236"/>
              <a:gd name="connsiteX5" fmla="*/ 10000 w 16974"/>
              <a:gd name="connsiteY5" fmla="*/ 10236 h 10236"/>
              <a:gd name="connsiteX6" fmla="*/ 10000 w 16974"/>
              <a:gd name="connsiteY6" fmla="*/ 6967 h 10236"/>
              <a:gd name="connsiteX0" fmla="*/ 10000 w 16974"/>
              <a:gd name="connsiteY0" fmla="*/ 8061 h 11330"/>
              <a:gd name="connsiteX1" fmla="*/ 6765 w 16974"/>
              <a:gd name="connsiteY1" fmla="*/ 6330 h 11330"/>
              <a:gd name="connsiteX2" fmla="*/ 16974 w 16974"/>
              <a:gd name="connsiteY2" fmla="*/ 1094 h 11330"/>
              <a:gd name="connsiteX3" fmla="*/ 12649 w 16974"/>
              <a:gd name="connsiteY3" fmla="*/ 0 h 11330"/>
              <a:gd name="connsiteX4" fmla="*/ 0 w 16974"/>
              <a:gd name="connsiteY4" fmla="*/ 6330 h 11330"/>
              <a:gd name="connsiteX5" fmla="*/ 10000 w 16974"/>
              <a:gd name="connsiteY5" fmla="*/ 11330 h 11330"/>
              <a:gd name="connsiteX6" fmla="*/ 10000 w 16974"/>
              <a:gd name="connsiteY6" fmla="*/ 8061 h 11330"/>
              <a:gd name="connsiteX0" fmla="*/ 13190 w 16974"/>
              <a:gd name="connsiteY0" fmla="*/ 9712 h 11330"/>
              <a:gd name="connsiteX1" fmla="*/ 6765 w 16974"/>
              <a:gd name="connsiteY1" fmla="*/ 6330 h 11330"/>
              <a:gd name="connsiteX2" fmla="*/ 16974 w 16974"/>
              <a:gd name="connsiteY2" fmla="*/ 1094 h 11330"/>
              <a:gd name="connsiteX3" fmla="*/ 12649 w 16974"/>
              <a:gd name="connsiteY3" fmla="*/ 0 h 11330"/>
              <a:gd name="connsiteX4" fmla="*/ 0 w 16974"/>
              <a:gd name="connsiteY4" fmla="*/ 6330 h 11330"/>
              <a:gd name="connsiteX5" fmla="*/ 10000 w 16974"/>
              <a:gd name="connsiteY5" fmla="*/ 11330 h 11330"/>
              <a:gd name="connsiteX6" fmla="*/ 13190 w 16974"/>
              <a:gd name="connsiteY6" fmla="*/ 9712 h 11330"/>
              <a:gd name="connsiteX0" fmla="*/ 13190 w 16974"/>
              <a:gd name="connsiteY0" fmla="*/ 10688 h 12306"/>
              <a:gd name="connsiteX1" fmla="*/ 6765 w 16974"/>
              <a:gd name="connsiteY1" fmla="*/ 7306 h 12306"/>
              <a:gd name="connsiteX2" fmla="*/ 16974 w 16974"/>
              <a:gd name="connsiteY2" fmla="*/ 2070 h 12306"/>
              <a:gd name="connsiteX3" fmla="*/ 12858 w 16974"/>
              <a:gd name="connsiteY3" fmla="*/ 0 h 12306"/>
              <a:gd name="connsiteX4" fmla="*/ 0 w 16974"/>
              <a:gd name="connsiteY4" fmla="*/ 7306 h 12306"/>
              <a:gd name="connsiteX5" fmla="*/ 10000 w 16974"/>
              <a:gd name="connsiteY5" fmla="*/ 12306 h 12306"/>
              <a:gd name="connsiteX6" fmla="*/ 13190 w 16974"/>
              <a:gd name="connsiteY6" fmla="*/ 10688 h 12306"/>
              <a:gd name="connsiteX0" fmla="*/ 13190 w 15719"/>
              <a:gd name="connsiteY0" fmla="*/ 10688 h 12306"/>
              <a:gd name="connsiteX1" fmla="*/ 6765 w 15719"/>
              <a:gd name="connsiteY1" fmla="*/ 7306 h 12306"/>
              <a:gd name="connsiteX2" fmla="*/ 15719 w 15719"/>
              <a:gd name="connsiteY2" fmla="*/ 1360 h 12306"/>
              <a:gd name="connsiteX3" fmla="*/ 12858 w 15719"/>
              <a:gd name="connsiteY3" fmla="*/ 0 h 12306"/>
              <a:gd name="connsiteX4" fmla="*/ 0 w 15719"/>
              <a:gd name="connsiteY4" fmla="*/ 7306 h 12306"/>
              <a:gd name="connsiteX5" fmla="*/ 10000 w 15719"/>
              <a:gd name="connsiteY5" fmla="*/ 12306 h 12306"/>
              <a:gd name="connsiteX6" fmla="*/ 13190 w 15719"/>
              <a:gd name="connsiteY6" fmla="*/ 10688 h 12306"/>
              <a:gd name="connsiteX0" fmla="*/ 14793 w 15719"/>
              <a:gd name="connsiteY0" fmla="*/ 10451 h 12306"/>
              <a:gd name="connsiteX1" fmla="*/ 6765 w 15719"/>
              <a:gd name="connsiteY1" fmla="*/ 7306 h 12306"/>
              <a:gd name="connsiteX2" fmla="*/ 15719 w 15719"/>
              <a:gd name="connsiteY2" fmla="*/ 1360 h 12306"/>
              <a:gd name="connsiteX3" fmla="*/ 12858 w 15719"/>
              <a:gd name="connsiteY3" fmla="*/ 0 h 12306"/>
              <a:gd name="connsiteX4" fmla="*/ 0 w 15719"/>
              <a:gd name="connsiteY4" fmla="*/ 7306 h 12306"/>
              <a:gd name="connsiteX5" fmla="*/ 10000 w 15719"/>
              <a:gd name="connsiteY5" fmla="*/ 12306 h 12306"/>
              <a:gd name="connsiteX6" fmla="*/ 14793 w 15719"/>
              <a:gd name="connsiteY6" fmla="*/ 10451 h 12306"/>
              <a:gd name="connsiteX0" fmla="*/ 14026 w 15719"/>
              <a:gd name="connsiteY0" fmla="*/ 10954 h 12306"/>
              <a:gd name="connsiteX1" fmla="*/ 6765 w 15719"/>
              <a:gd name="connsiteY1" fmla="*/ 7306 h 12306"/>
              <a:gd name="connsiteX2" fmla="*/ 15719 w 15719"/>
              <a:gd name="connsiteY2" fmla="*/ 1360 h 12306"/>
              <a:gd name="connsiteX3" fmla="*/ 12858 w 15719"/>
              <a:gd name="connsiteY3" fmla="*/ 0 h 12306"/>
              <a:gd name="connsiteX4" fmla="*/ 0 w 15719"/>
              <a:gd name="connsiteY4" fmla="*/ 7306 h 12306"/>
              <a:gd name="connsiteX5" fmla="*/ 10000 w 15719"/>
              <a:gd name="connsiteY5" fmla="*/ 12306 h 12306"/>
              <a:gd name="connsiteX6" fmla="*/ 14026 w 15719"/>
              <a:gd name="connsiteY6" fmla="*/ 10954 h 12306"/>
              <a:gd name="connsiteX0" fmla="*/ 13468 w 15719"/>
              <a:gd name="connsiteY0" fmla="*/ 11043 h 12306"/>
              <a:gd name="connsiteX1" fmla="*/ 6765 w 15719"/>
              <a:gd name="connsiteY1" fmla="*/ 7306 h 12306"/>
              <a:gd name="connsiteX2" fmla="*/ 15719 w 15719"/>
              <a:gd name="connsiteY2" fmla="*/ 1360 h 12306"/>
              <a:gd name="connsiteX3" fmla="*/ 12858 w 15719"/>
              <a:gd name="connsiteY3" fmla="*/ 0 h 12306"/>
              <a:gd name="connsiteX4" fmla="*/ 0 w 15719"/>
              <a:gd name="connsiteY4" fmla="*/ 7306 h 12306"/>
              <a:gd name="connsiteX5" fmla="*/ 10000 w 15719"/>
              <a:gd name="connsiteY5" fmla="*/ 12306 h 12306"/>
              <a:gd name="connsiteX6" fmla="*/ 13468 w 15719"/>
              <a:gd name="connsiteY6" fmla="*/ 11043 h 12306"/>
              <a:gd name="connsiteX0" fmla="*/ 13468 w 15719"/>
              <a:gd name="connsiteY0" fmla="*/ 11043 h 12276"/>
              <a:gd name="connsiteX1" fmla="*/ 6765 w 15719"/>
              <a:gd name="connsiteY1" fmla="*/ 7306 h 12276"/>
              <a:gd name="connsiteX2" fmla="*/ 15719 w 15719"/>
              <a:gd name="connsiteY2" fmla="*/ 1360 h 12276"/>
              <a:gd name="connsiteX3" fmla="*/ 12858 w 15719"/>
              <a:gd name="connsiteY3" fmla="*/ 0 h 12276"/>
              <a:gd name="connsiteX4" fmla="*/ 0 w 15719"/>
              <a:gd name="connsiteY4" fmla="*/ 7306 h 12276"/>
              <a:gd name="connsiteX5" fmla="*/ 9233 w 15719"/>
              <a:gd name="connsiteY5" fmla="*/ 12276 h 12276"/>
              <a:gd name="connsiteX6" fmla="*/ 13468 w 15719"/>
              <a:gd name="connsiteY6" fmla="*/ 11043 h 12276"/>
              <a:gd name="connsiteX0" fmla="*/ 13468 w 15719"/>
              <a:gd name="connsiteY0" fmla="*/ 11043 h 12246"/>
              <a:gd name="connsiteX1" fmla="*/ 6765 w 15719"/>
              <a:gd name="connsiteY1" fmla="*/ 7306 h 12246"/>
              <a:gd name="connsiteX2" fmla="*/ 15719 w 15719"/>
              <a:gd name="connsiteY2" fmla="*/ 1360 h 12246"/>
              <a:gd name="connsiteX3" fmla="*/ 12858 w 15719"/>
              <a:gd name="connsiteY3" fmla="*/ 0 h 12246"/>
              <a:gd name="connsiteX4" fmla="*/ 0 w 15719"/>
              <a:gd name="connsiteY4" fmla="*/ 7306 h 12246"/>
              <a:gd name="connsiteX5" fmla="*/ 9233 w 15719"/>
              <a:gd name="connsiteY5" fmla="*/ 12246 h 12246"/>
              <a:gd name="connsiteX6" fmla="*/ 13468 w 15719"/>
              <a:gd name="connsiteY6" fmla="*/ 11043 h 12246"/>
              <a:gd name="connsiteX0" fmla="*/ 13468 w 15161"/>
              <a:gd name="connsiteY0" fmla="*/ 11043 h 12246"/>
              <a:gd name="connsiteX1" fmla="*/ 6765 w 15161"/>
              <a:gd name="connsiteY1" fmla="*/ 7306 h 12246"/>
              <a:gd name="connsiteX2" fmla="*/ 15161 w 15161"/>
              <a:gd name="connsiteY2" fmla="*/ 1183 h 12246"/>
              <a:gd name="connsiteX3" fmla="*/ 12858 w 15161"/>
              <a:gd name="connsiteY3" fmla="*/ 0 h 12246"/>
              <a:gd name="connsiteX4" fmla="*/ 0 w 15161"/>
              <a:gd name="connsiteY4" fmla="*/ 7306 h 12246"/>
              <a:gd name="connsiteX5" fmla="*/ 9233 w 15161"/>
              <a:gd name="connsiteY5" fmla="*/ 12246 h 12246"/>
              <a:gd name="connsiteX6" fmla="*/ 13468 w 15161"/>
              <a:gd name="connsiteY6" fmla="*/ 11043 h 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61" h="12246">
                <a:moveTo>
                  <a:pt x="13468" y="11043"/>
                </a:moveTo>
                <a:lnTo>
                  <a:pt x="6765" y="7306"/>
                </a:lnTo>
                <a:lnTo>
                  <a:pt x="15161" y="1183"/>
                </a:lnTo>
                <a:lnTo>
                  <a:pt x="12858" y="0"/>
                </a:lnTo>
                <a:lnTo>
                  <a:pt x="0" y="7306"/>
                </a:lnTo>
                <a:lnTo>
                  <a:pt x="9233" y="12246"/>
                </a:lnTo>
                <a:lnTo>
                  <a:pt x="13468" y="11043"/>
                </a:lnTo>
                <a:close/>
              </a:path>
            </a:pathLst>
          </a:custGeom>
          <a:gradFill flip="none" rotWithShape="1">
            <a:gsLst>
              <a:gs pos="49000">
                <a:schemeClr val="accent1">
                  <a:lumMod val="5000"/>
                  <a:lumOff val="95000"/>
                  <a:alpha val="0"/>
                </a:schemeClr>
              </a:gs>
              <a:gs pos="68000">
                <a:schemeClr val="accent1">
                  <a:lumMod val="45000"/>
                  <a:lumOff val="55000"/>
                </a:schemeClr>
              </a:gs>
              <a:gs pos="8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1055688" y="1934862"/>
            <a:ext cx="5715045" cy="3525535"/>
            <a:chOff x="1055687" y="2825521"/>
            <a:chExt cx="4981666" cy="205404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055687" y="2825521"/>
              <a:ext cx="4446320" cy="1225126"/>
            </a:xfrm>
            <a:prstGeom prst="roundRect">
              <a:avLst>
                <a:gd name="adj" fmla="val 13262"/>
              </a:avLst>
            </a:prstGeom>
            <a:solidFill>
              <a:srgbClr val="FF00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1055688" y="3416128"/>
              <a:ext cx="4981665" cy="815454"/>
            </a:xfrm>
            <a:prstGeom prst="roundRect">
              <a:avLst>
                <a:gd name="adj" fmla="val 20351"/>
              </a:avLst>
            </a:prstGeom>
            <a:solidFill>
              <a:srgbClr val="FF00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1055688" y="3714066"/>
              <a:ext cx="1928580" cy="1165496"/>
            </a:xfrm>
            <a:prstGeom prst="roundRect">
              <a:avLst>
                <a:gd name="adj" fmla="val 20351"/>
              </a:avLst>
            </a:prstGeom>
            <a:solidFill>
              <a:srgbClr val="FF00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Прямоугольный треугольник 8"/>
            <p:cNvSpPr/>
            <p:nvPr/>
          </p:nvSpPr>
          <p:spPr>
            <a:xfrm rot="5400000">
              <a:off x="2984268" y="4231583"/>
              <a:ext cx="144168" cy="144168"/>
            </a:xfrm>
            <a:custGeom>
              <a:avLst/>
              <a:gdLst>
                <a:gd name="connsiteX0" fmla="*/ 0 w 1638096"/>
                <a:gd name="connsiteY0" fmla="*/ 1638096 h 1638096"/>
                <a:gd name="connsiteX1" fmla="*/ 0 w 1638096"/>
                <a:gd name="connsiteY1" fmla="*/ 0 h 1638096"/>
                <a:gd name="connsiteX2" fmla="*/ 1638096 w 1638096"/>
                <a:gd name="connsiteY2" fmla="*/ 1638096 h 1638096"/>
                <a:gd name="connsiteX3" fmla="*/ 0 w 1638096"/>
                <a:gd name="connsiteY3" fmla="*/ 1638096 h 1638096"/>
                <a:gd name="connsiteX0" fmla="*/ 0 w 1638096"/>
                <a:gd name="connsiteY0" fmla="*/ 1638096 h 1638100"/>
                <a:gd name="connsiteX1" fmla="*/ 0 w 1638096"/>
                <a:gd name="connsiteY1" fmla="*/ 0 h 1638100"/>
                <a:gd name="connsiteX2" fmla="*/ 1638096 w 1638096"/>
                <a:gd name="connsiteY2" fmla="*/ 1638096 h 1638100"/>
                <a:gd name="connsiteX3" fmla="*/ 0 w 1638096"/>
                <a:gd name="connsiteY3" fmla="*/ 1638096 h 1638100"/>
                <a:gd name="connsiteX0" fmla="*/ 6 w 1638102"/>
                <a:gd name="connsiteY0" fmla="*/ 1638096 h 1638101"/>
                <a:gd name="connsiteX1" fmla="*/ 6 w 1638102"/>
                <a:gd name="connsiteY1" fmla="*/ 0 h 1638101"/>
                <a:gd name="connsiteX2" fmla="*/ 1638102 w 1638102"/>
                <a:gd name="connsiteY2" fmla="*/ 1638096 h 1638101"/>
                <a:gd name="connsiteX3" fmla="*/ 6 w 1638102"/>
                <a:gd name="connsiteY3" fmla="*/ 1638096 h 1638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8102" h="1638101">
                  <a:moveTo>
                    <a:pt x="6" y="1638096"/>
                  </a:moveTo>
                  <a:lnTo>
                    <a:pt x="6" y="0"/>
                  </a:lnTo>
                  <a:cubicBezTo>
                    <a:pt x="-2602" y="720599"/>
                    <a:pt x="726310" y="1640704"/>
                    <a:pt x="1638102" y="1638096"/>
                  </a:cubicBezTo>
                  <a:lnTo>
                    <a:pt x="6" y="1638096"/>
                  </a:lnTo>
                  <a:close/>
                </a:path>
              </a:pathLst>
            </a:custGeom>
            <a:solidFill>
              <a:srgbClr val="FF00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2" name="Freeform 23"/>
          <p:cNvSpPr>
            <a:spLocks/>
          </p:cNvSpPr>
          <p:nvPr/>
        </p:nvSpPr>
        <p:spPr bwMode="auto">
          <a:xfrm>
            <a:off x="7165279" y="-1328840"/>
            <a:ext cx="5525175" cy="10519261"/>
          </a:xfrm>
          <a:custGeom>
            <a:avLst/>
            <a:gdLst>
              <a:gd name="T0" fmla="*/ 102 w 102"/>
              <a:gd name="T1" fmla="*/ 140 h 208"/>
              <a:gd name="T2" fmla="*/ 69 w 102"/>
              <a:gd name="T3" fmla="*/ 104 h 208"/>
              <a:gd name="T4" fmla="*/ 102 w 102"/>
              <a:gd name="T5" fmla="*/ 70 h 208"/>
              <a:gd name="T6" fmla="*/ 102 w 102"/>
              <a:gd name="T7" fmla="*/ 0 h 208"/>
              <a:gd name="T8" fmla="*/ 0 w 102"/>
              <a:gd name="T9" fmla="*/ 104 h 208"/>
              <a:gd name="T10" fmla="*/ 102 w 102"/>
              <a:gd name="T11" fmla="*/ 208 h 208"/>
              <a:gd name="T12" fmla="*/ 102 w 102"/>
              <a:gd name="T13" fmla="*/ 140 h 208"/>
              <a:gd name="connsiteX0" fmla="*/ 10000 w 16974"/>
              <a:gd name="connsiteY0" fmla="*/ 6967 h 10236"/>
              <a:gd name="connsiteX1" fmla="*/ 6765 w 16974"/>
              <a:gd name="connsiteY1" fmla="*/ 5236 h 10236"/>
              <a:gd name="connsiteX2" fmla="*/ 16974 w 16974"/>
              <a:gd name="connsiteY2" fmla="*/ 0 h 10236"/>
              <a:gd name="connsiteX3" fmla="*/ 10000 w 16974"/>
              <a:gd name="connsiteY3" fmla="*/ 236 h 10236"/>
              <a:gd name="connsiteX4" fmla="*/ 0 w 16974"/>
              <a:gd name="connsiteY4" fmla="*/ 5236 h 10236"/>
              <a:gd name="connsiteX5" fmla="*/ 10000 w 16974"/>
              <a:gd name="connsiteY5" fmla="*/ 10236 h 10236"/>
              <a:gd name="connsiteX6" fmla="*/ 10000 w 16974"/>
              <a:gd name="connsiteY6" fmla="*/ 6967 h 10236"/>
              <a:gd name="connsiteX0" fmla="*/ 10000 w 16974"/>
              <a:gd name="connsiteY0" fmla="*/ 8061 h 11330"/>
              <a:gd name="connsiteX1" fmla="*/ 6765 w 16974"/>
              <a:gd name="connsiteY1" fmla="*/ 6330 h 11330"/>
              <a:gd name="connsiteX2" fmla="*/ 16974 w 16974"/>
              <a:gd name="connsiteY2" fmla="*/ 1094 h 11330"/>
              <a:gd name="connsiteX3" fmla="*/ 12649 w 16974"/>
              <a:gd name="connsiteY3" fmla="*/ 0 h 11330"/>
              <a:gd name="connsiteX4" fmla="*/ 0 w 16974"/>
              <a:gd name="connsiteY4" fmla="*/ 6330 h 11330"/>
              <a:gd name="connsiteX5" fmla="*/ 10000 w 16974"/>
              <a:gd name="connsiteY5" fmla="*/ 11330 h 11330"/>
              <a:gd name="connsiteX6" fmla="*/ 10000 w 16974"/>
              <a:gd name="connsiteY6" fmla="*/ 8061 h 11330"/>
              <a:gd name="connsiteX0" fmla="*/ 13190 w 16974"/>
              <a:gd name="connsiteY0" fmla="*/ 9712 h 11330"/>
              <a:gd name="connsiteX1" fmla="*/ 6765 w 16974"/>
              <a:gd name="connsiteY1" fmla="*/ 6330 h 11330"/>
              <a:gd name="connsiteX2" fmla="*/ 16974 w 16974"/>
              <a:gd name="connsiteY2" fmla="*/ 1094 h 11330"/>
              <a:gd name="connsiteX3" fmla="*/ 12649 w 16974"/>
              <a:gd name="connsiteY3" fmla="*/ 0 h 11330"/>
              <a:gd name="connsiteX4" fmla="*/ 0 w 16974"/>
              <a:gd name="connsiteY4" fmla="*/ 6330 h 11330"/>
              <a:gd name="connsiteX5" fmla="*/ 10000 w 16974"/>
              <a:gd name="connsiteY5" fmla="*/ 11330 h 11330"/>
              <a:gd name="connsiteX6" fmla="*/ 13190 w 16974"/>
              <a:gd name="connsiteY6" fmla="*/ 9712 h 11330"/>
              <a:gd name="connsiteX0" fmla="*/ 13190 w 16974"/>
              <a:gd name="connsiteY0" fmla="*/ 10688 h 12306"/>
              <a:gd name="connsiteX1" fmla="*/ 6765 w 16974"/>
              <a:gd name="connsiteY1" fmla="*/ 7306 h 12306"/>
              <a:gd name="connsiteX2" fmla="*/ 16974 w 16974"/>
              <a:gd name="connsiteY2" fmla="*/ 2070 h 12306"/>
              <a:gd name="connsiteX3" fmla="*/ 12858 w 16974"/>
              <a:gd name="connsiteY3" fmla="*/ 0 h 12306"/>
              <a:gd name="connsiteX4" fmla="*/ 0 w 16974"/>
              <a:gd name="connsiteY4" fmla="*/ 7306 h 12306"/>
              <a:gd name="connsiteX5" fmla="*/ 10000 w 16974"/>
              <a:gd name="connsiteY5" fmla="*/ 12306 h 12306"/>
              <a:gd name="connsiteX6" fmla="*/ 13190 w 16974"/>
              <a:gd name="connsiteY6" fmla="*/ 10688 h 12306"/>
              <a:gd name="connsiteX0" fmla="*/ 13190 w 15719"/>
              <a:gd name="connsiteY0" fmla="*/ 10688 h 12306"/>
              <a:gd name="connsiteX1" fmla="*/ 6765 w 15719"/>
              <a:gd name="connsiteY1" fmla="*/ 7306 h 12306"/>
              <a:gd name="connsiteX2" fmla="*/ 15719 w 15719"/>
              <a:gd name="connsiteY2" fmla="*/ 1360 h 12306"/>
              <a:gd name="connsiteX3" fmla="*/ 12858 w 15719"/>
              <a:gd name="connsiteY3" fmla="*/ 0 h 12306"/>
              <a:gd name="connsiteX4" fmla="*/ 0 w 15719"/>
              <a:gd name="connsiteY4" fmla="*/ 7306 h 12306"/>
              <a:gd name="connsiteX5" fmla="*/ 10000 w 15719"/>
              <a:gd name="connsiteY5" fmla="*/ 12306 h 12306"/>
              <a:gd name="connsiteX6" fmla="*/ 13190 w 15719"/>
              <a:gd name="connsiteY6" fmla="*/ 10688 h 12306"/>
              <a:gd name="connsiteX0" fmla="*/ 14793 w 15719"/>
              <a:gd name="connsiteY0" fmla="*/ 10451 h 12306"/>
              <a:gd name="connsiteX1" fmla="*/ 6765 w 15719"/>
              <a:gd name="connsiteY1" fmla="*/ 7306 h 12306"/>
              <a:gd name="connsiteX2" fmla="*/ 15719 w 15719"/>
              <a:gd name="connsiteY2" fmla="*/ 1360 h 12306"/>
              <a:gd name="connsiteX3" fmla="*/ 12858 w 15719"/>
              <a:gd name="connsiteY3" fmla="*/ 0 h 12306"/>
              <a:gd name="connsiteX4" fmla="*/ 0 w 15719"/>
              <a:gd name="connsiteY4" fmla="*/ 7306 h 12306"/>
              <a:gd name="connsiteX5" fmla="*/ 10000 w 15719"/>
              <a:gd name="connsiteY5" fmla="*/ 12306 h 12306"/>
              <a:gd name="connsiteX6" fmla="*/ 14793 w 15719"/>
              <a:gd name="connsiteY6" fmla="*/ 10451 h 12306"/>
              <a:gd name="connsiteX0" fmla="*/ 14026 w 15719"/>
              <a:gd name="connsiteY0" fmla="*/ 10954 h 12306"/>
              <a:gd name="connsiteX1" fmla="*/ 6765 w 15719"/>
              <a:gd name="connsiteY1" fmla="*/ 7306 h 12306"/>
              <a:gd name="connsiteX2" fmla="*/ 15719 w 15719"/>
              <a:gd name="connsiteY2" fmla="*/ 1360 h 12306"/>
              <a:gd name="connsiteX3" fmla="*/ 12858 w 15719"/>
              <a:gd name="connsiteY3" fmla="*/ 0 h 12306"/>
              <a:gd name="connsiteX4" fmla="*/ 0 w 15719"/>
              <a:gd name="connsiteY4" fmla="*/ 7306 h 12306"/>
              <a:gd name="connsiteX5" fmla="*/ 10000 w 15719"/>
              <a:gd name="connsiteY5" fmla="*/ 12306 h 12306"/>
              <a:gd name="connsiteX6" fmla="*/ 14026 w 15719"/>
              <a:gd name="connsiteY6" fmla="*/ 10954 h 12306"/>
              <a:gd name="connsiteX0" fmla="*/ 13468 w 15719"/>
              <a:gd name="connsiteY0" fmla="*/ 11043 h 12306"/>
              <a:gd name="connsiteX1" fmla="*/ 6765 w 15719"/>
              <a:gd name="connsiteY1" fmla="*/ 7306 h 12306"/>
              <a:gd name="connsiteX2" fmla="*/ 15719 w 15719"/>
              <a:gd name="connsiteY2" fmla="*/ 1360 h 12306"/>
              <a:gd name="connsiteX3" fmla="*/ 12858 w 15719"/>
              <a:gd name="connsiteY3" fmla="*/ 0 h 12306"/>
              <a:gd name="connsiteX4" fmla="*/ 0 w 15719"/>
              <a:gd name="connsiteY4" fmla="*/ 7306 h 12306"/>
              <a:gd name="connsiteX5" fmla="*/ 10000 w 15719"/>
              <a:gd name="connsiteY5" fmla="*/ 12306 h 12306"/>
              <a:gd name="connsiteX6" fmla="*/ 13468 w 15719"/>
              <a:gd name="connsiteY6" fmla="*/ 11043 h 12306"/>
              <a:gd name="connsiteX0" fmla="*/ 13468 w 15719"/>
              <a:gd name="connsiteY0" fmla="*/ 11043 h 12276"/>
              <a:gd name="connsiteX1" fmla="*/ 6765 w 15719"/>
              <a:gd name="connsiteY1" fmla="*/ 7306 h 12276"/>
              <a:gd name="connsiteX2" fmla="*/ 15719 w 15719"/>
              <a:gd name="connsiteY2" fmla="*/ 1360 h 12276"/>
              <a:gd name="connsiteX3" fmla="*/ 12858 w 15719"/>
              <a:gd name="connsiteY3" fmla="*/ 0 h 12276"/>
              <a:gd name="connsiteX4" fmla="*/ 0 w 15719"/>
              <a:gd name="connsiteY4" fmla="*/ 7306 h 12276"/>
              <a:gd name="connsiteX5" fmla="*/ 9233 w 15719"/>
              <a:gd name="connsiteY5" fmla="*/ 12276 h 12276"/>
              <a:gd name="connsiteX6" fmla="*/ 13468 w 15719"/>
              <a:gd name="connsiteY6" fmla="*/ 11043 h 12276"/>
              <a:gd name="connsiteX0" fmla="*/ 13468 w 15719"/>
              <a:gd name="connsiteY0" fmla="*/ 11043 h 12246"/>
              <a:gd name="connsiteX1" fmla="*/ 6765 w 15719"/>
              <a:gd name="connsiteY1" fmla="*/ 7306 h 12246"/>
              <a:gd name="connsiteX2" fmla="*/ 15719 w 15719"/>
              <a:gd name="connsiteY2" fmla="*/ 1360 h 12246"/>
              <a:gd name="connsiteX3" fmla="*/ 12858 w 15719"/>
              <a:gd name="connsiteY3" fmla="*/ 0 h 12246"/>
              <a:gd name="connsiteX4" fmla="*/ 0 w 15719"/>
              <a:gd name="connsiteY4" fmla="*/ 7306 h 12246"/>
              <a:gd name="connsiteX5" fmla="*/ 9233 w 15719"/>
              <a:gd name="connsiteY5" fmla="*/ 12246 h 12246"/>
              <a:gd name="connsiteX6" fmla="*/ 13468 w 15719"/>
              <a:gd name="connsiteY6" fmla="*/ 11043 h 12246"/>
              <a:gd name="connsiteX0" fmla="*/ 13468 w 15161"/>
              <a:gd name="connsiteY0" fmla="*/ 11043 h 12246"/>
              <a:gd name="connsiteX1" fmla="*/ 6765 w 15161"/>
              <a:gd name="connsiteY1" fmla="*/ 7306 h 12246"/>
              <a:gd name="connsiteX2" fmla="*/ 15161 w 15161"/>
              <a:gd name="connsiteY2" fmla="*/ 1183 h 12246"/>
              <a:gd name="connsiteX3" fmla="*/ 12858 w 15161"/>
              <a:gd name="connsiteY3" fmla="*/ 0 h 12246"/>
              <a:gd name="connsiteX4" fmla="*/ 0 w 15161"/>
              <a:gd name="connsiteY4" fmla="*/ 7306 h 12246"/>
              <a:gd name="connsiteX5" fmla="*/ 9233 w 15161"/>
              <a:gd name="connsiteY5" fmla="*/ 12246 h 12246"/>
              <a:gd name="connsiteX6" fmla="*/ 13468 w 15161"/>
              <a:gd name="connsiteY6" fmla="*/ 11043 h 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61" h="12246">
                <a:moveTo>
                  <a:pt x="13468" y="11043"/>
                </a:moveTo>
                <a:lnTo>
                  <a:pt x="6765" y="7306"/>
                </a:lnTo>
                <a:lnTo>
                  <a:pt x="15161" y="1183"/>
                </a:lnTo>
                <a:lnTo>
                  <a:pt x="12858" y="0"/>
                </a:lnTo>
                <a:lnTo>
                  <a:pt x="0" y="7306"/>
                </a:lnTo>
                <a:lnTo>
                  <a:pt x="9233" y="12246"/>
                </a:lnTo>
                <a:lnTo>
                  <a:pt x="13468" y="11043"/>
                </a:lnTo>
                <a:close/>
              </a:path>
            </a:pathLst>
          </a:custGeom>
          <a:gradFill flip="none" rotWithShape="1">
            <a:gsLst>
              <a:gs pos="300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ACDFFF"/>
              </a:gs>
              <a:gs pos="88000">
                <a:srgbClr val="D1ED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12702167" y="1387373"/>
            <a:ext cx="5827232" cy="9168130"/>
          </a:xfrm>
          <a:custGeom>
            <a:avLst/>
            <a:gdLst>
              <a:gd name="T0" fmla="*/ 102 w 102"/>
              <a:gd name="T1" fmla="*/ 140 h 208"/>
              <a:gd name="T2" fmla="*/ 69 w 102"/>
              <a:gd name="T3" fmla="*/ 104 h 208"/>
              <a:gd name="T4" fmla="*/ 102 w 102"/>
              <a:gd name="T5" fmla="*/ 70 h 208"/>
              <a:gd name="T6" fmla="*/ 102 w 102"/>
              <a:gd name="T7" fmla="*/ 0 h 208"/>
              <a:gd name="T8" fmla="*/ 0 w 102"/>
              <a:gd name="T9" fmla="*/ 104 h 208"/>
              <a:gd name="T10" fmla="*/ 102 w 102"/>
              <a:gd name="T11" fmla="*/ 208 h 208"/>
              <a:gd name="T12" fmla="*/ 102 w 102"/>
              <a:gd name="T13" fmla="*/ 140 h 208"/>
              <a:gd name="connsiteX0" fmla="*/ 10000 w 16974"/>
              <a:gd name="connsiteY0" fmla="*/ 6967 h 10236"/>
              <a:gd name="connsiteX1" fmla="*/ 6765 w 16974"/>
              <a:gd name="connsiteY1" fmla="*/ 5236 h 10236"/>
              <a:gd name="connsiteX2" fmla="*/ 16974 w 16974"/>
              <a:gd name="connsiteY2" fmla="*/ 0 h 10236"/>
              <a:gd name="connsiteX3" fmla="*/ 10000 w 16974"/>
              <a:gd name="connsiteY3" fmla="*/ 236 h 10236"/>
              <a:gd name="connsiteX4" fmla="*/ 0 w 16974"/>
              <a:gd name="connsiteY4" fmla="*/ 5236 h 10236"/>
              <a:gd name="connsiteX5" fmla="*/ 10000 w 16974"/>
              <a:gd name="connsiteY5" fmla="*/ 10236 h 10236"/>
              <a:gd name="connsiteX6" fmla="*/ 10000 w 16974"/>
              <a:gd name="connsiteY6" fmla="*/ 6967 h 10236"/>
              <a:gd name="connsiteX0" fmla="*/ 10000 w 16974"/>
              <a:gd name="connsiteY0" fmla="*/ 8061 h 11330"/>
              <a:gd name="connsiteX1" fmla="*/ 6765 w 16974"/>
              <a:gd name="connsiteY1" fmla="*/ 6330 h 11330"/>
              <a:gd name="connsiteX2" fmla="*/ 16974 w 16974"/>
              <a:gd name="connsiteY2" fmla="*/ 1094 h 11330"/>
              <a:gd name="connsiteX3" fmla="*/ 12649 w 16974"/>
              <a:gd name="connsiteY3" fmla="*/ 0 h 11330"/>
              <a:gd name="connsiteX4" fmla="*/ 0 w 16974"/>
              <a:gd name="connsiteY4" fmla="*/ 6330 h 11330"/>
              <a:gd name="connsiteX5" fmla="*/ 10000 w 16974"/>
              <a:gd name="connsiteY5" fmla="*/ 11330 h 11330"/>
              <a:gd name="connsiteX6" fmla="*/ 10000 w 16974"/>
              <a:gd name="connsiteY6" fmla="*/ 8061 h 11330"/>
              <a:gd name="connsiteX0" fmla="*/ 13190 w 16974"/>
              <a:gd name="connsiteY0" fmla="*/ 9712 h 11330"/>
              <a:gd name="connsiteX1" fmla="*/ 6765 w 16974"/>
              <a:gd name="connsiteY1" fmla="*/ 6330 h 11330"/>
              <a:gd name="connsiteX2" fmla="*/ 16974 w 16974"/>
              <a:gd name="connsiteY2" fmla="*/ 1094 h 11330"/>
              <a:gd name="connsiteX3" fmla="*/ 12649 w 16974"/>
              <a:gd name="connsiteY3" fmla="*/ 0 h 11330"/>
              <a:gd name="connsiteX4" fmla="*/ 0 w 16974"/>
              <a:gd name="connsiteY4" fmla="*/ 6330 h 11330"/>
              <a:gd name="connsiteX5" fmla="*/ 10000 w 16974"/>
              <a:gd name="connsiteY5" fmla="*/ 11330 h 11330"/>
              <a:gd name="connsiteX6" fmla="*/ 13190 w 16974"/>
              <a:gd name="connsiteY6" fmla="*/ 9712 h 11330"/>
              <a:gd name="connsiteX0" fmla="*/ 16120 w 16974"/>
              <a:gd name="connsiteY0" fmla="*/ 11271 h 11330"/>
              <a:gd name="connsiteX1" fmla="*/ 6765 w 16974"/>
              <a:gd name="connsiteY1" fmla="*/ 6330 h 11330"/>
              <a:gd name="connsiteX2" fmla="*/ 16974 w 16974"/>
              <a:gd name="connsiteY2" fmla="*/ 1094 h 11330"/>
              <a:gd name="connsiteX3" fmla="*/ 12649 w 16974"/>
              <a:gd name="connsiteY3" fmla="*/ 0 h 11330"/>
              <a:gd name="connsiteX4" fmla="*/ 0 w 16974"/>
              <a:gd name="connsiteY4" fmla="*/ 6330 h 11330"/>
              <a:gd name="connsiteX5" fmla="*/ 10000 w 16974"/>
              <a:gd name="connsiteY5" fmla="*/ 11330 h 11330"/>
              <a:gd name="connsiteX6" fmla="*/ 16120 w 16974"/>
              <a:gd name="connsiteY6" fmla="*/ 11271 h 1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74" h="11330">
                <a:moveTo>
                  <a:pt x="16120" y="11271"/>
                </a:moveTo>
                <a:lnTo>
                  <a:pt x="6765" y="6330"/>
                </a:lnTo>
                <a:lnTo>
                  <a:pt x="16974" y="1094"/>
                </a:lnTo>
                <a:lnTo>
                  <a:pt x="12649" y="0"/>
                </a:lnTo>
                <a:lnTo>
                  <a:pt x="0" y="6330"/>
                </a:lnTo>
                <a:lnTo>
                  <a:pt x="10000" y="11330"/>
                </a:lnTo>
                <a:lnTo>
                  <a:pt x="16120" y="11271"/>
                </a:lnTo>
                <a:close/>
              </a:path>
            </a:pathLst>
          </a:custGeom>
          <a:noFill/>
          <a:ln w="6350">
            <a:solidFill>
              <a:schemeClr val="bg1">
                <a:lumMod val="85000"/>
              </a:schemeClr>
            </a:soli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Freeform 23"/>
          <p:cNvSpPr>
            <a:spLocks/>
          </p:cNvSpPr>
          <p:nvPr/>
        </p:nvSpPr>
        <p:spPr bwMode="auto">
          <a:xfrm>
            <a:off x="13170399" y="-404827"/>
            <a:ext cx="6966348" cy="10960330"/>
          </a:xfrm>
          <a:custGeom>
            <a:avLst/>
            <a:gdLst>
              <a:gd name="T0" fmla="*/ 102 w 102"/>
              <a:gd name="T1" fmla="*/ 140 h 208"/>
              <a:gd name="T2" fmla="*/ 69 w 102"/>
              <a:gd name="T3" fmla="*/ 104 h 208"/>
              <a:gd name="T4" fmla="*/ 102 w 102"/>
              <a:gd name="T5" fmla="*/ 70 h 208"/>
              <a:gd name="T6" fmla="*/ 102 w 102"/>
              <a:gd name="T7" fmla="*/ 0 h 208"/>
              <a:gd name="T8" fmla="*/ 0 w 102"/>
              <a:gd name="T9" fmla="*/ 104 h 208"/>
              <a:gd name="T10" fmla="*/ 102 w 102"/>
              <a:gd name="T11" fmla="*/ 208 h 208"/>
              <a:gd name="T12" fmla="*/ 102 w 102"/>
              <a:gd name="T13" fmla="*/ 140 h 208"/>
              <a:gd name="connsiteX0" fmla="*/ 10000 w 16974"/>
              <a:gd name="connsiteY0" fmla="*/ 6967 h 10236"/>
              <a:gd name="connsiteX1" fmla="*/ 6765 w 16974"/>
              <a:gd name="connsiteY1" fmla="*/ 5236 h 10236"/>
              <a:gd name="connsiteX2" fmla="*/ 16974 w 16974"/>
              <a:gd name="connsiteY2" fmla="*/ 0 h 10236"/>
              <a:gd name="connsiteX3" fmla="*/ 10000 w 16974"/>
              <a:gd name="connsiteY3" fmla="*/ 236 h 10236"/>
              <a:gd name="connsiteX4" fmla="*/ 0 w 16974"/>
              <a:gd name="connsiteY4" fmla="*/ 5236 h 10236"/>
              <a:gd name="connsiteX5" fmla="*/ 10000 w 16974"/>
              <a:gd name="connsiteY5" fmla="*/ 10236 h 10236"/>
              <a:gd name="connsiteX6" fmla="*/ 10000 w 16974"/>
              <a:gd name="connsiteY6" fmla="*/ 6967 h 10236"/>
              <a:gd name="connsiteX0" fmla="*/ 10000 w 16974"/>
              <a:gd name="connsiteY0" fmla="*/ 8061 h 11330"/>
              <a:gd name="connsiteX1" fmla="*/ 6765 w 16974"/>
              <a:gd name="connsiteY1" fmla="*/ 6330 h 11330"/>
              <a:gd name="connsiteX2" fmla="*/ 16974 w 16974"/>
              <a:gd name="connsiteY2" fmla="*/ 1094 h 11330"/>
              <a:gd name="connsiteX3" fmla="*/ 12649 w 16974"/>
              <a:gd name="connsiteY3" fmla="*/ 0 h 11330"/>
              <a:gd name="connsiteX4" fmla="*/ 0 w 16974"/>
              <a:gd name="connsiteY4" fmla="*/ 6330 h 11330"/>
              <a:gd name="connsiteX5" fmla="*/ 10000 w 16974"/>
              <a:gd name="connsiteY5" fmla="*/ 11330 h 11330"/>
              <a:gd name="connsiteX6" fmla="*/ 10000 w 16974"/>
              <a:gd name="connsiteY6" fmla="*/ 8061 h 11330"/>
              <a:gd name="connsiteX0" fmla="*/ 13190 w 16974"/>
              <a:gd name="connsiteY0" fmla="*/ 9712 h 11330"/>
              <a:gd name="connsiteX1" fmla="*/ 6765 w 16974"/>
              <a:gd name="connsiteY1" fmla="*/ 6330 h 11330"/>
              <a:gd name="connsiteX2" fmla="*/ 16974 w 16974"/>
              <a:gd name="connsiteY2" fmla="*/ 1094 h 11330"/>
              <a:gd name="connsiteX3" fmla="*/ 12649 w 16974"/>
              <a:gd name="connsiteY3" fmla="*/ 0 h 11330"/>
              <a:gd name="connsiteX4" fmla="*/ 0 w 16974"/>
              <a:gd name="connsiteY4" fmla="*/ 6330 h 11330"/>
              <a:gd name="connsiteX5" fmla="*/ 10000 w 16974"/>
              <a:gd name="connsiteY5" fmla="*/ 11330 h 11330"/>
              <a:gd name="connsiteX6" fmla="*/ 13190 w 16974"/>
              <a:gd name="connsiteY6" fmla="*/ 9712 h 1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74" h="11330">
                <a:moveTo>
                  <a:pt x="13190" y="9712"/>
                </a:moveTo>
                <a:lnTo>
                  <a:pt x="6765" y="6330"/>
                </a:lnTo>
                <a:lnTo>
                  <a:pt x="16974" y="1094"/>
                </a:lnTo>
                <a:lnTo>
                  <a:pt x="12649" y="0"/>
                </a:lnTo>
                <a:lnTo>
                  <a:pt x="0" y="6330"/>
                </a:lnTo>
                <a:lnTo>
                  <a:pt x="10000" y="11330"/>
                </a:lnTo>
                <a:lnTo>
                  <a:pt x="13190" y="9712"/>
                </a:lnTo>
                <a:close/>
              </a:path>
            </a:pathLst>
          </a:custGeom>
          <a:noFill/>
          <a:ln w="6350">
            <a:solidFill>
              <a:srgbClr val="C0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3170405" y="-3100971"/>
            <a:ext cx="1977231" cy="3852493"/>
            <a:chOff x="7177556" y="-1516120"/>
            <a:chExt cx="5560847" cy="10834912"/>
          </a:xfrm>
        </p:grpSpPr>
        <p:sp>
          <p:nvSpPr>
            <p:cNvPr id="12" name="Freeform 23"/>
            <p:cNvSpPr>
              <a:spLocks/>
            </p:cNvSpPr>
            <p:nvPr/>
          </p:nvSpPr>
          <p:spPr bwMode="auto">
            <a:xfrm>
              <a:off x="7177556" y="-1446616"/>
              <a:ext cx="5279190" cy="10765408"/>
            </a:xfrm>
            <a:custGeom>
              <a:avLst/>
              <a:gdLst>
                <a:gd name="T0" fmla="*/ 102 w 102"/>
                <a:gd name="T1" fmla="*/ 140 h 208"/>
                <a:gd name="T2" fmla="*/ 69 w 102"/>
                <a:gd name="T3" fmla="*/ 104 h 208"/>
                <a:gd name="T4" fmla="*/ 102 w 102"/>
                <a:gd name="T5" fmla="*/ 70 h 208"/>
                <a:gd name="T6" fmla="*/ 102 w 102"/>
                <a:gd name="T7" fmla="*/ 0 h 208"/>
                <a:gd name="T8" fmla="*/ 0 w 102"/>
                <a:gd name="T9" fmla="*/ 104 h 208"/>
                <a:gd name="T10" fmla="*/ 102 w 102"/>
                <a:gd name="T11" fmla="*/ 208 h 208"/>
                <a:gd name="T12" fmla="*/ 102 w 102"/>
                <a:gd name="T13" fmla="*/ 14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208">
                  <a:moveTo>
                    <a:pt x="102" y="140"/>
                  </a:moveTo>
                  <a:lnTo>
                    <a:pt x="69" y="104"/>
                  </a:lnTo>
                  <a:lnTo>
                    <a:pt x="102" y="70"/>
                  </a:lnTo>
                  <a:lnTo>
                    <a:pt x="102" y="0"/>
                  </a:lnTo>
                  <a:lnTo>
                    <a:pt x="0" y="104"/>
                  </a:lnTo>
                  <a:lnTo>
                    <a:pt x="102" y="208"/>
                  </a:lnTo>
                  <a:lnTo>
                    <a:pt x="102" y="140"/>
                  </a:lnTo>
                  <a:close/>
                </a:path>
              </a:pathLst>
            </a:custGeom>
            <a:solidFill>
              <a:schemeClr val="bg1">
                <a:lumMod val="95000"/>
                <a:alpha val="49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Freeform 23"/>
            <p:cNvSpPr>
              <a:spLocks/>
            </p:cNvSpPr>
            <p:nvPr/>
          </p:nvSpPr>
          <p:spPr bwMode="auto">
            <a:xfrm>
              <a:off x="7459212" y="-1516120"/>
              <a:ext cx="4456635" cy="9088040"/>
            </a:xfrm>
            <a:custGeom>
              <a:avLst/>
              <a:gdLst>
                <a:gd name="T0" fmla="*/ 102 w 102"/>
                <a:gd name="T1" fmla="*/ 140 h 208"/>
                <a:gd name="T2" fmla="*/ 69 w 102"/>
                <a:gd name="T3" fmla="*/ 104 h 208"/>
                <a:gd name="T4" fmla="*/ 102 w 102"/>
                <a:gd name="T5" fmla="*/ 70 h 208"/>
                <a:gd name="T6" fmla="*/ 102 w 102"/>
                <a:gd name="T7" fmla="*/ 0 h 208"/>
                <a:gd name="T8" fmla="*/ 0 w 102"/>
                <a:gd name="T9" fmla="*/ 104 h 208"/>
                <a:gd name="T10" fmla="*/ 102 w 102"/>
                <a:gd name="T11" fmla="*/ 208 h 208"/>
                <a:gd name="T12" fmla="*/ 102 w 102"/>
                <a:gd name="T13" fmla="*/ 14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208">
                  <a:moveTo>
                    <a:pt x="102" y="140"/>
                  </a:moveTo>
                  <a:lnTo>
                    <a:pt x="69" y="104"/>
                  </a:lnTo>
                  <a:lnTo>
                    <a:pt x="102" y="70"/>
                  </a:lnTo>
                  <a:lnTo>
                    <a:pt x="102" y="0"/>
                  </a:lnTo>
                  <a:lnTo>
                    <a:pt x="0" y="104"/>
                  </a:lnTo>
                  <a:lnTo>
                    <a:pt x="102" y="208"/>
                  </a:lnTo>
                  <a:lnTo>
                    <a:pt x="102" y="140"/>
                  </a:lnTo>
                  <a:close/>
                </a:path>
              </a:pathLst>
            </a:custGeom>
            <a:noFill/>
            <a:ln w="9525">
              <a:solidFill>
                <a:srgbClr val="FF004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Freeform 23"/>
            <p:cNvSpPr>
              <a:spLocks/>
            </p:cNvSpPr>
            <p:nvPr/>
          </p:nvSpPr>
          <p:spPr bwMode="auto">
            <a:xfrm>
              <a:off x="8281768" y="-1015140"/>
              <a:ext cx="4456635" cy="9088041"/>
            </a:xfrm>
            <a:custGeom>
              <a:avLst/>
              <a:gdLst>
                <a:gd name="T0" fmla="*/ 102 w 102"/>
                <a:gd name="T1" fmla="*/ 140 h 208"/>
                <a:gd name="T2" fmla="*/ 69 w 102"/>
                <a:gd name="T3" fmla="*/ 104 h 208"/>
                <a:gd name="T4" fmla="*/ 102 w 102"/>
                <a:gd name="T5" fmla="*/ 70 h 208"/>
                <a:gd name="T6" fmla="*/ 102 w 102"/>
                <a:gd name="T7" fmla="*/ 0 h 208"/>
                <a:gd name="T8" fmla="*/ 0 w 102"/>
                <a:gd name="T9" fmla="*/ 104 h 208"/>
                <a:gd name="T10" fmla="*/ 102 w 102"/>
                <a:gd name="T11" fmla="*/ 208 h 208"/>
                <a:gd name="T12" fmla="*/ 102 w 102"/>
                <a:gd name="T13" fmla="*/ 14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208">
                  <a:moveTo>
                    <a:pt x="102" y="140"/>
                  </a:moveTo>
                  <a:lnTo>
                    <a:pt x="69" y="104"/>
                  </a:lnTo>
                  <a:lnTo>
                    <a:pt x="102" y="70"/>
                  </a:lnTo>
                  <a:lnTo>
                    <a:pt x="102" y="0"/>
                  </a:lnTo>
                  <a:lnTo>
                    <a:pt x="0" y="104"/>
                  </a:lnTo>
                  <a:lnTo>
                    <a:pt x="102" y="208"/>
                  </a:lnTo>
                  <a:lnTo>
                    <a:pt x="102" y="140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528549" y="635635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E2C09-18A1-421A-BEE4-20C50356DAE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93" y="957373"/>
            <a:ext cx="2505825" cy="31104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070600" y="5866244"/>
            <a:ext cx="4069573" cy="672264"/>
          </a:xfrm>
          <a:prstGeom prst="roundRect">
            <a:avLst>
              <a:gd name="adj" fmla="val 22148"/>
            </a:avLst>
          </a:prstGeom>
          <a:solidFill>
            <a:srgbClr val="DBDBDB"/>
          </a:solidFill>
          <a:ln w="19050">
            <a:noFill/>
          </a:ln>
        </p:spPr>
        <p:txBody>
          <a:bodyPr vert="horz" wrap="square" lIns="216000" tIns="3600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>
                <a:solidFill>
                  <a:srgbClr val="11253D"/>
                </a:solidFill>
                <a:latin typeface="Gotham Pro Light" panose="02000503030000020004" pitchFamily="50" charset="0"/>
                <a:ea typeface="+mj-ea"/>
                <a:cs typeface="Gotham Pro Light" panose="02000503030000020004" pitchFamily="50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kern="1200">
                <a:solidFill>
                  <a:srgbClr val="11253D"/>
                </a:solidFill>
                <a:latin typeface="Gotham Pro Light" panose="02000503030000020004" pitchFamily="50" charset="0"/>
                <a:ea typeface="+mj-ea"/>
                <a:cs typeface="Gotham Pro Light" panose="02000503030000020004" pitchFamily="50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800" kern="1200">
                <a:solidFill>
                  <a:srgbClr val="11253D"/>
                </a:solidFill>
                <a:latin typeface="Gotham Pro Light" panose="02000503030000020004" pitchFamily="50" charset="0"/>
                <a:ea typeface="+mj-ea"/>
                <a:cs typeface="Gotham Pro Light" panose="02000503030000020004" pitchFamily="50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rgbClr val="11253D"/>
                </a:solidFill>
                <a:latin typeface="Gotham Pro Light" panose="02000503030000020004" pitchFamily="50" charset="0"/>
                <a:ea typeface="+mj-ea"/>
                <a:cs typeface="Gotham Pro Light" panose="02000503030000020004" pitchFamily="50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kern="1200">
                <a:solidFill>
                  <a:srgbClr val="11253D"/>
                </a:solidFill>
                <a:latin typeface="Gotham Pro Light" panose="02000503030000020004" pitchFamily="50" charset="0"/>
                <a:ea typeface="+mj-ea"/>
                <a:cs typeface="Gotham Pro Light" panose="02000503030000020004" pitchFamily="50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 ExtraBold" panose="02000503030000020004" pitchFamily="2" charset="0"/>
                <a:ea typeface="+mj-ea"/>
                <a:cs typeface="Gotham Pro Light" panose="02000503030000020004" pitchFamily="50" charset="0"/>
              </a:rPr>
              <a:t>Митряшов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 ExtraBold" panose="02000503030000020004" pitchFamily="2" charset="0"/>
                <a:ea typeface="+mj-ea"/>
                <a:cs typeface="Gotham Pro Light" panose="02000503030000020004" pitchFamily="50" charset="0"/>
              </a:rPr>
              <a:t> Константин Владимирович, доцент,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Norms Pro ExtraBold" panose="02000503030000020004" pitchFamily="2" charset="0"/>
                <a:ea typeface="+mj-ea"/>
                <a:cs typeface="Gotham Pro Light" panose="02000503030000020004" pitchFamily="50" charset="0"/>
              </a:rPr>
              <a:t>кмн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Norms Pro ExtraBold" panose="02000503030000020004" pitchFamily="2" charset="0"/>
              <a:ea typeface="+mj-ea"/>
              <a:cs typeface="Gotham Pro Light" panose="02000503030000020004" pitchFamily="50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7326" y="2271414"/>
            <a:ext cx="5844447" cy="1908799"/>
          </a:xfrm>
          <a:prstGeom prst="roundRect">
            <a:avLst>
              <a:gd name="adj" fmla="val 11196"/>
            </a:avLst>
          </a:prstGeom>
          <a:noFill/>
          <a:ln>
            <a:noFill/>
          </a:ln>
        </p:spPr>
        <p:txBody>
          <a:bodyPr wrap="square" lIns="180000" tIns="108000" rIns="144000" bIns="108000" rtlCol="0" anchor="ctr">
            <a:spAutoFit/>
          </a:bodyPr>
          <a:lstStyle/>
          <a:p>
            <a:pPr lvl="0" algn="l">
              <a:lnSpc>
                <a:spcPct val="85000"/>
              </a:lnSpc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Топографическая анатомия брюшной полости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67" y="1101180"/>
            <a:ext cx="4536164" cy="5756820"/>
          </a:xfrm>
          <a:prstGeom prst="rect">
            <a:avLst/>
          </a:prstGeom>
        </p:spPr>
      </p:pic>
      <p:sp>
        <p:nvSpPr>
          <p:cNvPr id="7" name="Подзаголовок 6">
            <a:extLst>
              <a:ext uri="{FF2B5EF4-FFF2-40B4-BE49-F238E27FC236}">
                <a16:creationId xmlns="" xmlns:a16="http://schemas.microsoft.com/office/drawing/2014/main" id="{BD0B9C12-C35C-930D-3CEF-2AE65CB80A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C370C8B4-8158-C1DC-44E6-D42CDB59E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360" y="4409284"/>
            <a:ext cx="3698117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2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4284" y="1270087"/>
            <a:ext cx="6162465" cy="4908651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Париетальная брюшина выстилает непрерывным слоем изнутри переднюю и боковые стенки живота и затем продолжается на диафрагму и заднюю брюшную стенку. Здесь она встречается с внутренностями и, заворачиваясь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образует связки и непосредственно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переходит в покрывающую их висцеральную брюшину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сосуды и нервы идут из забрюшинного пространства к органам брюшной полости в составе связок.</a:t>
            </a:r>
          </a:p>
          <a:p>
            <a:pPr lvl="0" algn="just">
              <a:lnSpc>
                <a:spcPct val="150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669225" y="545819"/>
            <a:ext cx="62279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брюшины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917" y="1789612"/>
            <a:ext cx="4199392" cy="3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17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6160" y="1374582"/>
            <a:ext cx="5352757" cy="4843337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Брыжейка поперечно-ободочной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кишки делит брюшную полость на два этажа: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этаж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верхнем этаже брюшной полости находятся: печень, желчный пузырь, желудок, селезенка, поджелудочная железа, верхняя часть 12-й кишки.</a:t>
            </a:r>
          </a:p>
          <a:p>
            <a:pPr lvl="0" algn="just">
              <a:lnSpc>
                <a:spcPct val="150000"/>
              </a:lnSpc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этаж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нижнем этаже брюшной полости находятся: петли тонкой кишки и толстая кишка.</a:t>
            </a:r>
          </a:p>
          <a:p>
            <a:pPr lvl="0" algn="just"/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656162" y="545819"/>
            <a:ext cx="7508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Этажи брюшной полости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533" y="1531620"/>
            <a:ext cx="4820195" cy="361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24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6159" y="1750423"/>
            <a:ext cx="9754940" cy="4467496"/>
          </a:xfrm>
        </p:spPr>
        <p:txBody>
          <a:bodyPr>
            <a:noAutofit/>
          </a:bodyPr>
          <a:lstStyle/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Печёночная сумка: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разделена серповидной связкой печени на  левую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правую сумки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Преджелудочная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сумка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между желудком и левой долей печени)</a:t>
            </a: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Сальниковая сумка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сообщается с брюшной полостью только через сальниковое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винсловово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отверстие</a:t>
            </a: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Малый и большой сальники</a:t>
            </a:r>
          </a:p>
          <a:p>
            <a:pPr lvl="0" algn="just"/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656159" y="545811"/>
            <a:ext cx="97549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Производные брюшины верхнего “этажа” брюшной полости</a:t>
            </a:r>
          </a:p>
        </p:txBody>
      </p:sp>
    </p:spTree>
    <p:extLst>
      <p:ext uri="{BB962C8B-B14F-4D97-AF65-F5344CB8AC3E}">
        <p14:creationId xmlns:p14="http://schemas.microsoft.com/office/powerpoint/2010/main" val="4216621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689" y="4336876"/>
            <a:ext cx="10408083" cy="1489165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вверху ограничена диафрагмальной брюшиной, с медиальной стороны — серповидной связкой, сзади — венечной и треугольной связками,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латерально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спереди — брюшной стенкой, снизу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мезоколон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её правым изгибом.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656159" y="545819"/>
            <a:ext cx="9754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Печёночная сумка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7" y="1309529"/>
            <a:ext cx="5669280" cy="234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77" y="1460456"/>
            <a:ext cx="4274825" cy="219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08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6157" y="1457157"/>
            <a:ext cx="5666267" cy="4891392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вверху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диафрагмальную брюшину,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спереди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сбоку — брюшную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стенку,</a:t>
            </a:r>
          </a:p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снизу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мезоколон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большой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сальник,</a:t>
            </a:r>
          </a:p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сзади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малый сальник, переднюю поверхность желудка и начало большого сальника.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656159" y="545819"/>
            <a:ext cx="9754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Преджелудочная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сумка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76" y="1541425"/>
            <a:ext cx="4583051" cy="309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984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4253" y="1227909"/>
            <a:ext cx="5756735" cy="4180116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Сальниковая сумка - представляет собой часть общей полости брюшины, лежащую позади желудка и малого сальника. Верхней стенкой сальниковой сумки служит нижняя поверхность хвостатой доли печени.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656159" y="545819"/>
            <a:ext cx="9754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Сальниковая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сумка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11" y="1227909"/>
            <a:ext cx="3717064" cy="490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716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4247" y="1227909"/>
            <a:ext cx="11008004" cy="4976948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Передней стенкой сальниковой сумки являются малый сальник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hepatogastricum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hepatoduodenale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задняя стенка желудка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gastrocolicum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Задней стенкой сальниковой сумки — париетальный листок брюшины, покрывающий поджелудочную железу, аорту, нижнюю полую вену, левую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почку.</a:t>
            </a:r>
          </a:p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стенкой сальниковой сумки — хвостатая доля печени и частично диафрагма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Нижней стенкой сальниковой сумки — брыжейка поперечной ободочной кишки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Левой стенкой сальниковой сумки — селезенка и ее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полость сальниковой сумки распространяется сначала в преддверие сальниковой сумки, а затем в сальниковое отверстие.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656159" y="545819"/>
            <a:ext cx="9754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Сальниковая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сумка</a:t>
            </a:r>
          </a:p>
        </p:txBody>
      </p:sp>
    </p:spTree>
    <p:extLst>
      <p:ext uri="{BB962C8B-B14F-4D97-AF65-F5344CB8AC3E}">
        <p14:creationId xmlns:p14="http://schemas.microsoft.com/office/powerpoint/2010/main" val="3020702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656159" y="545819"/>
            <a:ext cx="9754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Сальниковая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сумка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7" y="1376967"/>
            <a:ext cx="6015400" cy="474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988634" y="1420540"/>
            <a:ext cx="4343967" cy="470326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>
                <a:latin typeface="Times New Roman" pitchFamily="18" charset="0"/>
                <a:cs typeface="Times New Roman" pitchFamily="18" charset="0"/>
              </a:rPr>
              <a:t>Сальниковое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отверстие [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Winslowi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],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ограничено спереди и снизу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печеночно-дуоденальной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связкой,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сзади — париетальной брюшиной, покрывающей v.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cava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inferior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и печеночно-почечной связкой,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сверху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хвостатой долей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печени.</a:t>
            </a:r>
          </a:p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Сальниковое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отверстие имеет диаметр 2—3 см.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dirty="0">
                <a:latin typeface="Times New Roman" pitchFamily="18" charset="0"/>
                <a:cs typeface="Times New Roman" pitchFamily="18" charset="0"/>
              </a:rPr>
              <a:t>В сальниковую сумку попадает содержимое желудка при прободении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язвы задней стенки и гнойное отделяемое при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панкреонекрозах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336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656159" y="545819"/>
            <a:ext cx="9754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Складки сальниковой сумки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084217" y="1420540"/>
            <a:ext cx="3891195" cy="470326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Гастро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-панкреатическая складка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– располагается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слева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связывает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малую кривизну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желуцка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верхний край поджелудочной железы, проходят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gastrica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sinistra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v.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gastrica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sinistra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Печеночно-панкреатическая складка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распологается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правее, идет от поджелудочной железы к пилорическому отделу желудка и далее к печени. Под ней располагаются лимфатические узлы, а в верхнем отделе может проходить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hepatica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communis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170" y="1253287"/>
            <a:ext cx="5913431" cy="499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379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469" y="1635844"/>
            <a:ext cx="6103955" cy="462126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обеими складками имеется отверстие, через которое осуществляется вход в верхнее углубление сальниковой сумки, 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hepatic 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recessus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расположенное позади хвостатой доли печени и достигающее пищевода и диафрагмы. Позади желудочно-ободочной связки располагается нижнее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углубление,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omental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recessus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слева переходящее в селезеночное углубление, 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recessus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splenicus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5" y="658372"/>
            <a:ext cx="7612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Карманы сальниковой сумки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421" y="1802677"/>
            <a:ext cx="5163011" cy="398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45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solidFill>
                  <a:prstClr val="black"/>
                </a:solidFill>
                <a:latin typeface="TT Norms Regular" panose="02000503030000020003" pitchFamily="2" charset="-52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solidFill>
                <a:prstClr val="black"/>
              </a:solidFill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6023" y="1867989"/>
            <a:ext cx="10496572" cy="407561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изучение ТА и ОХ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подготовка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специалиста, владеющего основами клинического обследования больных хирургического профиля, и принципами хирургических методов лечения основных видов хирургических заболеваний, а также современными принципами оказания экстренной врачебной хирургической помощи.</a:t>
            </a:r>
          </a:p>
          <a:p>
            <a:pPr algn="just">
              <a:lnSpc>
                <a:spcPct val="15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ТА и ОХ: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Дать обучающимся знания топографической анатомии всех областей организма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объеме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достаточном для самостоятельного выполнения малых хирургических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операций, 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для принятия решений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нестандартных ситуациях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Развить у обучающихся мануальные навыки, необходимые для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хирургических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операций.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1DC608-FA57-B612-63C0-4AC9EFD75FF6}"/>
              </a:ext>
            </a:extLst>
          </p:cNvPr>
          <p:cNvSpPr txBox="1"/>
          <p:nvPr/>
        </p:nvSpPr>
        <p:spPr>
          <a:xfrm>
            <a:off x="590844" y="493567"/>
            <a:ext cx="78216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дисциплины топографическая анатомия и оперативная хирургия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56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0215" y="1413778"/>
            <a:ext cx="11074100" cy="462126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Малый сальник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omentum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minus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листки висцеральной брюшины,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переходящие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печени на желудок и 12-перстную кишку.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связок: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желудочно-диафрагмальной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gastrophrenicum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печеночно-желудочной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hepatogastricum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левая желудочная 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артерия вена и л/у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печеночно-двенадцатиперстной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hepatoduodenale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- справа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желчный проток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формирующие его общий печеночный и пузырный протоки, слева —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собственная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печеночная артерия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ее ветви, между ними и сзади —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воротная вена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лимфатические сосуды и узлы, нервные сплетения.</a:t>
            </a: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5" y="658372"/>
            <a:ext cx="7612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Малый сальник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928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5" y="658372"/>
            <a:ext cx="7612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Малый сальник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262954" y="1685110"/>
            <a:ext cx="4219303" cy="3997234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мобилизации желудка по малой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кривизне пересекают только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печеночно-желудочную связку. Перевязка аномально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отходящего 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левой желудочной артерии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основного ствола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печеночной артерии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грозит некрозом печени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гибелью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больного.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2" y="1714454"/>
            <a:ext cx="5764728" cy="446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969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5" y="658372"/>
            <a:ext cx="7612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Связка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Трейца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266536" y="1685110"/>
            <a:ext cx="7215721" cy="3997234"/>
          </a:xfrm>
        </p:spPr>
        <p:txBody>
          <a:bodyPr>
            <a:normAutofit fontScale="92500"/>
          </a:bodyPr>
          <a:lstStyle/>
          <a:p>
            <a:pPr algn="l">
              <a:lnSpc>
                <a:spcPct val="150000"/>
              </a:lnSpc>
            </a:pPr>
            <a:r>
              <a:rPr lang="en-GB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suspensorium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duodeni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подвешивающая связка двенадцатиперстной кишки(связка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Трейца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идет от левой ножки поясничного отдела диафрагмы к двенадцатиперстно-тощекишечному перегибу,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flexura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duodenojejunalis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толще этой брюшинной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дупликатуры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залегает одноименная гладкая мышца,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duodenojejunalis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поддерживающая двенадцатиперстную кишку.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17" y="1528361"/>
            <a:ext cx="2611355" cy="335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386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5" y="658372"/>
            <a:ext cx="7612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Хирургия желудка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402187" y="1685110"/>
            <a:ext cx="7080068" cy="399723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Сонголов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Г. И.,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Галеева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О. П., Редков С.Н.</a:t>
            </a:r>
          </a:p>
          <a:p>
            <a:pPr algn="l">
              <a:lnSpc>
                <a:spcPct val="15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Клиническая анатомия и оперативная хирургия желудка: учебное пособие/ Г. И.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Сонголов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О. П.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Галеева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С.Н.</a:t>
            </a:r>
          </a:p>
          <a:p>
            <a:pPr algn="l">
              <a:lnSpc>
                <a:spcPct val="15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Редков; ГБОУ ВПО ИГМУ Минздрав РФ. – Иркутск: ИГМУ, 2013. - 136 с.</a:t>
            </a:r>
          </a:p>
          <a:p>
            <a:pPr algn="l">
              <a:lnSpc>
                <a:spcPct val="15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Учебное пособие посвящено хирургической анатомии и оперативной хирургии желудка. </a:t>
            </a:r>
          </a:p>
        </p:txBody>
      </p:sp>
      <p:pic>
        <p:nvPicPr>
          <p:cNvPr id="11266" name="Picture 2" descr="C:\Users\nelman\Downloads\qrcode_irkgmu.ru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22" y="1790564"/>
            <a:ext cx="3502751" cy="3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50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5" y="658372"/>
            <a:ext cx="7612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сальник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769736" y="1685110"/>
            <a:ext cx="5712521" cy="3997234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Большой сальник (лат.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omentum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majus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— продолжение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желудочно-ободочной связки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свободно свисающее в брюшной полости в виде «фартука» до уровня верхней апертуры малого таза. Листки висцеральной брюшины желудка по большой кривизне образуют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gastrocolicum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продолжаются вниз в виде большого сальника.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" y="1764846"/>
            <a:ext cx="3968751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854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5" y="658372"/>
            <a:ext cx="7612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сальник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6" y="4323814"/>
            <a:ext cx="6450037" cy="1972491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Большой сальник (лат.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omentum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majus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состоит из 4 листков брюшины, начинается от большой кривизны желудка, фиксируется к поперечной ободочной кишке и, покрывая кишечник спереди, спускается в виде фартука.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41" y="1557291"/>
            <a:ext cx="3375569" cy="244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53" y="1394557"/>
            <a:ext cx="3587199" cy="439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574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3" y="658376"/>
            <a:ext cx="91409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Производные брюшины нижнего “этажа”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полости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40079" y="1344431"/>
            <a:ext cx="7411880" cy="504330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Корень брыжейки тонкой кишки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идет сверху вниз и слева направо от левой стороны 2-го поясничного позвонка до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илеоцекального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угла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Правый брыжеечный синус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имеет треугольную форму, замкнут, ограничен справа восходящей ободочной кишкой, сверху – поперечной ободочной кишкой, слева – корнем брыжейки тонкой кишки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Левый брыжеечный синус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ограничен слева нисходящей ободочной кишкой, справа – корнем брыжейки тонкой кишки, снизу – сигмовидной кишкой.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965" y="1723259"/>
            <a:ext cx="3424327" cy="428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718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6" y="1423852"/>
            <a:ext cx="6645981" cy="458506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Правый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боковой канал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ограничен справа боковой стенкой живота , слева – восходящей ободочной кишкой. Сообщается вверху с печёночной сумкой, внизу – с правой подвздошной ямкой и полостью таза.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Левый боковой канал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ограничен слева боковой стенкой живота, справа – нисходящей ободочной и сигмовидной кишками. Сообщается внизу с левой подвздошной ямкой и полостью таза, вверху канал закрыт диафрагмально-ободочной связкой.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098" y="1764190"/>
            <a:ext cx="4223159" cy="316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197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Карманы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5" y="1423852"/>
            <a:ext cx="10081512" cy="458506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Дуоденальный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карман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расположен выше дуоденальной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складки.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Верхний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подвздошно-слепокишечный карман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находится у места впадения тонкой кишки в толстую, выше подвздошной кишки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Нижний подвздошно-слепокишечный карман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находится у места впадения тонкой кишки в толстую, ниже подвздошной кишки.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Позадислепокишечный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карман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расположен позади слепой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кишки.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Межсигмовидный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карман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расположен у места прикрепления брыжейки сигмовидной кишки по ее левому краю.</a:t>
            </a:r>
          </a:p>
        </p:txBody>
      </p:sp>
    </p:spTree>
    <p:extLst>
      <p:ext uri="{BB962C8B-B14F-4D97-AF65-F5344CB8AC3E}">
        <p14:creationId xmlns:p14="http://schemas.microsoft.com/office/powerpoint/2010/main" val="3081346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3776" y="1524398"/>
            <a:ext cx="10637221" cy="4685630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верхнем этаже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интраперитонеально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лежит желудок и селезенка;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мезоперитонеально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печень, желчный пузырь и верхняя часть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duodenum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.Поджелудочная железа относится к верхнему этажу брюшной полости, хотя часть ее головки лежит ниже корня брыжейки поперечной-ободочной кишки и железа расположена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экстраперитонеально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нижнем этаже тонкая кишка, червеобразный отросток, слепая кишка, поперечно ободочная и сигмовидная кишка, придатки матки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интраперитонеально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восходящая и нисходящая ободочная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кишка, мочевой пузырь, матка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покрыта брюшиной с трех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ru-RU" sz="20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583773" y="813529"/>
            <a:ext cx="85550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на задание 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59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solidFill>
                  <a:prstClr val="black"/>
                </a:solidFill>
                <a:latin typeface="TT Norms Regular" panose="02000503030000020003" pitchFamily="2" charset="-52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solidFill>
                <a:prstClr val="black"/>
              </a:solidFill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9569" y="1307585"/>
            <a:ext cx="10439987" cy="497565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ts val="288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Определения, ход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брюшины в различных отделах брюшной полости, деление на этажи,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производные брюшины.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288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патологических процессов брюшной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288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анатомия желудка. </a:t>
            </a:r>
          </a:p>
          <a:p>
            <a:pPr marL="514350" indent="-514350" algn="just">
              <a:lnSpc>
                <a:spcPts val="288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анатомия селезенки.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288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анатомия 12перстной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кишки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288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Хирургическая анатомия тонкого кишечника и толстого кишечника.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288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Хирургическая анатомия печени, желчного пузыря, желчных протоков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288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анатомия поджелудочной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1DC608-FA57-B612-63C0-4AC9EFD75FF6}"/>
              </a:ext>
            </a:extLst>
          </p:cNvPr>
          <p:cNvSpPr txBox="1"/>
          <p:nvPr/>
        </p:nvSpPr>
        <p:spPr>
          <a:xfrm>
            <a:off x="590843" y="493568"/>
            <a:ext cx="8200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</a:t>
            </a:r>
          </a:p>
        </p:txBody>
      </p:sp>
    </p:spTree>
    <p:extLst>
      <p:ext uri="{BB962C8B-B14F-4D97-AF65-F5344CB8AC3E}">
        <p14:creationId xmlns:p14="http://schemas.microsoft.com/office/powerpoint/2010/main" val="19555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465" y="1635848"/>
            <a:ext cx="10859131" cy="210013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патологических процессов брюшной полости.</a:t>
            </a:r>
          </a:p>
          <a:p>
            <a:pPr algn="just"/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27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6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Правое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поддиафрагмальное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5" y="1423852"/>
            <a:ext cx="11048164" cy="495082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граничено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сверху и спереди диафрагмой, снизу — верхнезадней поверхностью правой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доли печени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сзади — правой венечной и правой треугольной связками печени, слева —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серповидной связкой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печени. В его пределах часто образуются так называемые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поддиафрагмальные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абсцессы, развивающиеся как осложнения гнойного аппендицита, холецистита, прободных язв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желудка.</a:t>
            </a:r>
          </a:p>
          <a:p>
            <a:pPr algn="l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Воспалительный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экссудат поднимается сюда чаще всего по правому боковому каналу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 правой подвздошной ямки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подпеченочного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пространства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наружному краю печени.</a:t>
            </a:r>
          </a:p>
          <a:p>
            <a:pPr algn="l">
              <a:lnSpc>
                <a:spcPct val="15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Левое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поддиафрагмальное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пространство состоит из двух широко сообщающихся друг с другом отделов: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преджелудочной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сумки, левой печеночной сумки,</a:t>
            </a:r>
          </a:p>
          <a:p>
            <a:pPr algn="l">
              <a:lnSpc>
                <a:spcPct val="15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Пространство между левой долей печени снизу и диафрагмой сверху и спереди,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bursa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hepatica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sinistra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справа ограничено серповидной связкой, сзади — левой частью венечной связки и левой треугольной связкой печени.</a:t>
            </a:r>
          </a:p>
        </p:txBody>
      </p:sp>
    </p:spTree>
    <p:extLst>
      <p:ext uri="{BB962C8B-B14F-4D97-AF65-F5344CB8AC3E}">
        <p14:creationId xmlns:p14="http://schemas.microsoft.com/office/powerpoint/2010/main" val="2461686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6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Левое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поддиафрагмальное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5" y="1423852"/>
            <a:ext cx="11048164" cy="495082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Левая печеночная сумка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пространство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между левой долей печени снизу и диафрагмой сверху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спереди, справа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ограничено серповидной связкой, сзади — левой частью венечной связки и левой треугольной связкой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печени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Преджелудочная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сумка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ограничена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сзади малым сальником и желудком, спереди и сверху — диафрагмой, левой долей печени и передней брюшной стенкой, справа — серповидной и круглой связками печени.</a:t>
            </a:r>
          </a:p>
          <a:p>
            <a:pPr algn="l">
              <a:lnSpc>
                <a:spcPct val="15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65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5" y="658376"/>
            <a:ext cx="79392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Слепой мешок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селезенки,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saccus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caecus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lienis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31624" y="1286095"/>
            <a:ext cx="6567603" cy="495082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Латеральный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отдел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bursa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pregastrica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расположенный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кнаружи от большой кривизны желудка и заключающий в себя селезенку. Этот отдел ограничен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слева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сзади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phrenicolienale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сверху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astrolien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ale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диафрагмой,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внизу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phrenicocolicum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Пространство это расположено вокруг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селезенки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может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воспалительных процессах отграничиваться от медиального отдела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bursa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pregastrica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225" y="1865956"/>
            <a:ext cx="4383811" cy="278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53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Клиническое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5" y="1423852"/>
            <a:ext cx="11048164" cy="495082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Левое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поддиафрагмальное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пространство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от левого бокового канала хорошо выраженной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левой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диафрагмальн-оободочной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связкой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phrenicocolicum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sinistrum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и свободного сообщения с ним не имеет. Возникающие в левом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поддиафрагмальном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пространстве абсцессы в результате осложнений прободных язв желудка, гнойных заболеваний печени и др. могут распространяться слева в слепой мешок селезенки, а спереди опускаться между передней стенкой желудка и верхней поверхностью левой доли печени до поперечной ободочной кишки и ниже.</a:t>
            </a:r>
          </a:p>
        </p:txBody>
      </p:sp>
    </p:spTree>
    <p:extLst>
      <p:ext uri="{BB962C8B-B14F-4D97-AF65-F5344CB8AC3E}">
        <p14:creationId xmlns:p14="http://schemas.microsoft.com/office/powerpoint/2010/main" val="202671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Подпеченочное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пространство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70714" y="1423858"/>
            <a:ext cx="10561887" cy="468956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Расположено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между нижней поверхностью правой доли печени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mesocolon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 поперечной ободочной кишкой, справа от ворот печени и сальникового отверстия.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передний отдел этого пространства обращены почти вся брюшинная поверхность желчного пузыря и верхненаружная поверхность двенадцатиперстной кишки.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Абсцессы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возникающие вследствие прободения язвы двенадцатиперстной кишки или гнойного холецистита, располагаются чаще в переднем отделе;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периаппендикулярный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абсцесс распространяется преимущественно в задний отдел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подпеченочного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пространства.</a:t>
            </a:r>
          </a:p>
        </p:txBody>
      </p:sp>
    </p:spTree>
    <p:extLst>
      <p:ext uri="{BB962C8B-B14F-4D97-AF65-F5344CB8AC3E}">
        <p14:creationId xmlns:p14="http://schemas.microsoft.com/office/powerpoint/2010/main" val="334289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Сальниковая сумка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70714" y="1306286"/>
            <a:ext cx="10561887" cy="468956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асполагается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позади желудка, имеет вид щели и является наиболее изолированным пространством верхнего этажа брюшной полости. Свободный вход в сальниковую сумку возможен лишь через расположенное около ворот печени сальниковое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отверстие. 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воспалительных процессах оно может быть закрыто.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формирования гнойных процессов вследствие прободных язв желудка, гнойных заболеваний поджелудочной железы и др.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Вскрытие путем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рассечения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gastrocolicum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ближе к левому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изгибу ободочной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кишки</a:t>
            </a:r>
          </a:p>
        </p:txBody>
      </p:sp>
    </p:spTree>
    <p:extLst>
      <p:ext uri="{BB962C8B-B14F-4D97-AF65-F5344CB8AC3E}">
        <p14:creationId xmlns:p14="http://schemas.microsoft.com/office/powerpoint/2010/main" val="16760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Сальниковая сумка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70714" y="1306286"/>
            <a:ext cx="10561887" cy="468956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асполагается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позади желудка, имеет вид щели и является наиболее изолированным пространством верхнего этажа брюшной полости. Свободный вход в сальниковую сумку возможен лишь через расположенное около ворот печени сальниковое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отверстие. 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воспалительных процессах оно может быть закрыто.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формирования гнойных процессов вследствие прободных язв желудка, гнойных заболеваний поджелудочной железы и др.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Вскрытие путем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рассечения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gastrocolicum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ближе к левому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изгибу ободочной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кишки</a:t>
            </a:r>
          </a:p>
        </p:txBody>
      </p:sp>
    </p:spTree>
    <p:extLst>
      <p:ext uri="{BB962C8B-B14F-4D97-AF65-F5344CB8AC3E}">
        <p14:creationId xmlns:p14="http://schemas.microsoft.com/office/powerpoint/2010/main" val="409851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6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Клиническое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синусов брюшной полости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5" y="1423852"/>
            <a:ext cx="11048164" cy="495082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Образующиеся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правой пазухе скопления патологических жидкостей вначале ограничиваются пределами этой пазухи.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Левая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пазуха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внизу открыта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полость малого таза, что делает возможным распространение гноя или крови.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левому и правому боковым каналам могут распространяться воспалительные процессы.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Карманы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являются местами образования внутренних грыж. </a:t>
            </a:r>
          </a:p>
        </p:txBody>
      </p:sp>
    </p:spTree>
    <p:extLst>
      <p:ext uri="{BB962C8B-B14F-4D97-AF65-F5344CB8AC3E}">
        <p14:creationId xmlns:p14="http://schemas.microsoft.com/office/powerpoint/2010/main" val="335191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465" y="1635848"/>
            <a:ext cx="10859131" cy="210013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Хирургическая анатомия печени, желчного пузыря, желчных протоков.</a:t>
            </a:r>
          </a:p>
          <a:p>
            <a:pPr algn="just"/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9093" y="1214193"/>
            <a:ext cx="6639355" cy="501679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Полость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живота: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ограничена поперечной фасцией и включает в себя брюшную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полость и забрюшинное пространство.</a:t>
            </a: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Верхняя -  диафрагма, </a:t>
            </a: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— условная плоскость, расположенная по пограничной линии,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Задняя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позвонки и мышцы  поясничной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</a:t>
            </a: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Переднебоковая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широкими мышцами живота и прямыми мышцами живота.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париетальной фасции, прилежащие к той или иной стенке, называют по той мышце, к которой она непосредственно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прилежит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682285" y="629422"/>
            <a:ext cx="4477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525" y="1327240"/>
            <a:ext cx="4243328" cy="358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389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465" y="1635848"/>
            <a:ext cx="10859131" cy="210013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Хирургическая анатомия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желудка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85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Голотопия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синтопия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7" y="1423852"/>
            <a:ext cx="5875273" cy="49508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Голотопия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Желудок располагается в верхнем этаже брюшной полости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эпигастральной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области ¾ слева и ¼ справа от срединной линии.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Отделы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Кардиальная часть</a:t>
            </a: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Дно желудка</a:t>
            </a: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Тело желудка</a:t>
            </a: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Привратник</a:t>
            </a:r>
          </a:p>
          <a:p>
            <a:pPr algn="l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дну желудка прилежит селезенка, к большой кривизне - поперечная ободочная кишка, к малой кривизне – печень.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1" y="1423851"/>
            <a:ext cx="5206115" cy="390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68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Скелетотопия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6" y="1280161"/>
            <a:ext cx="5849149" cy="49508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Скелетопия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относительно позвоночника:</a:t>
            </a: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кардиальное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отверстие лежит на уровне XI грудного позвонка;</a:t>
            </a: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желудка находится на уровне X грудного позвонка;</a:t>
            </a: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малая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кривизна соответствует уровню XII грудного позвонка;</a:t>
            </a: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расположение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большой кривизны желудка непостоянно, зависит от степени наполнения желудка и примерно соответствует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середине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мечевидно-пупочного расстояния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362" y="1571948"/>
            <a:ext cx="3816351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43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желудка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8" y="1181596"/>
            <a:ext cx="10872383" cy="514083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Размеры и форма желудка отличаются значительным непостоянством, что зависит как от индивидуальных особенностей организма, так и от степени наполнения желудка.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грушевидная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начальная степень дилатации,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ретортообразная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типичная. При этой форме имеются четкие границы между пищеварительным мешком и эвакуаторным каналом желудка, хорошо выражен угол желудка, 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серповидный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желудок – желудок преклонного возраста,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мешковидная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форма – желудок большой, растянутый, складки слизистой сглажены,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желудок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формы песочных часов –тело желудка в большей или меньшей степени расширено, что обусловлено затруднением эвакуации содержимого. </a:t>
            </a:r>
          </a:p>
        </p:txBody>
      </p:sp>
    </p:spTree>
    <p:extLst>
      <p:ext uri="{BB962C8B-B14F-4D97-AF65-F5344CB8AC3E}">
        <p14:creationId xmlns:p14="http://schemas.microsoft.com/office/powerpoint/2010/main" val="395818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желудка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29" y="1629550"/>
            <a:ext cx="6521723" cy="385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42" y="5323350"/>
            <a:ext cx="84804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63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желудка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7" y="1423852"/>
            <a:ext cx="9271617" cy="495082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Резервуар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приема пищи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Экскреторная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(поступают из крови белки, соли)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Секреторная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пищеворительные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соки)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Инкреторная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(фактор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Кастла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 стимулирующий кроветворение)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Всасывающаяся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Моторная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Барьерная (бактериостатическая)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Викарный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 (заместительный орган). Вместо почек выделяет мочевину.</a:t>
            </a:r>
          </a:p>
        </p:txBody>
      </p:sp>
    </p:spTree>
    <p:extLst>
      <p:ext uri="{BB962C8B-B14F-4D97-AF65-F5344CB8AC3E}">
        <p14:creationId xmlns:p14="http://schemas.microsoft.com/office/powerpoint/2010/main" val="4059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 желудка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7" y="1423852"/>
            <a:ext cx="9271617" cy="495082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Вертикальное положение у лиц «узко»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длиннотелых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(долихоморфных)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2. Горизонтальное положение у лиц широкотелых (брахиморфной конституции)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3. Косое – у мезоморфного телосложения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65" y="3962175"/>
            <a:ext cx="2033995" cy="228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23" y="4062557"/>
            <a:ext cx="2055652" cy="230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86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тенка  желудка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7" y="1423852"/>
            <a:ext cx="4882497" cy="495082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Стенка желудка состоит из трех слоев: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Наружный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серозный, покрывает желудок со всех сторон и переходит с него на соседние органы.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Средний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мышечный, состоит из трех слоев мышц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(снаружи продольных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круговых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внутри косых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Внутренний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— подслизистый слой и слизистый слой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24" y="1234691"/>
            <a:ext cx="3270037" cy="255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823" y="2848886"/>
            <a:ext cx="2873240" cy="325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27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Связки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желудка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3" y="1181592"/>
            <a:ext cx="10225203" cy="495082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Большая кривизна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Желудочно-ободочная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gastrocolicum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Желудочно-селезеночная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gastrolienale</a:t>
            </a:r>
            <a:r>
              <a:rPr lang="en-GB" sz="2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Малая кривизна</a:t>
            </a:r>
            <a:endParaRPr lang="en-GB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Желудочно-диафрагмальная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gastrophrenicum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Диафрагмально-пищеводная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phrenicooesophageum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Печеночно-желудочная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hepatogastricum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Печеночно-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привратниковая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hepatopyloricum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75172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6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 найти на схеме связки желудка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15" y="1472251"/>
            <a:ext cx="8072439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05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9092" y="1214193"/>
            <a:ext cx="10558213" cy="501679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брюшины может составлять до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2,1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мужчин,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1,8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женщин.  Полость брюшины у мужчин замкнута, у женщин сообщается с внешней средой через отверстия маточных труб.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Мезотелий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брюшины секретирует небольшое количество жидкости, увлажняющей поверхность внутренних органов и облегчающей их скользящие движения. 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могут быть покрыты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брюшиной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Интраперитонеально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 всех сторон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Мезоперитонеально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 трех сторон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Ретро-  или </a:t>
            </a:r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экстраперитонеально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только с одной стороны</a:t>
            </a:r>
          </a:p>
          <a:p>
            <a:pPr algn="l">
              <a:lnSpc>
                <a:spcPct val="150000"/>
              </a:lnSpc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682285" y="629422"/>
            <a:ext cx="4477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031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2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Глубокие связки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желудка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82283" y="1612182"/>
            <a:ext cx="4229352" cy="4238300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Желудочно-поджелудочная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gastropancreaticum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Привратнико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-поджелудочная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pyloropancreaticum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l">
              <a:lnSpc>
                <a:spcPct val="150000"/>
              </a:lnSpc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Может быть одна сплошная глубокая связка 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lig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gastropancreaticum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complectum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endParaRPr lang="en-GB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55" y="1423851"/>
            <a:ext cx="5899140" cy="442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8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415054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Кровоснабжение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желудка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5" y="938274"/>
            <a:ext cx="11048164" cy="534496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Чревной ствол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отходит от аорты на уровне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грудного позвонка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области аортального отверстия диафрагмы. ЧС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делится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верхнем </a:t>
            </a: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крае поджелудочной железы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romanUcPeriod"/>
            </a:pP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левая желудочная 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артерия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отходит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 малой кривизне желудка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romanUcPeriod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общую печеночная артерия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идет по верхнему краю поджелудочной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железы,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входит в толщу малого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сальника через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печеночно-двенадцатиперстную  связку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собственную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печеночную артерию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правую желудочную </a:t>
            </a: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артерию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 малой кривизне)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желудочно-дуоденальную артерию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(идет позади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привратниковой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части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желудка)</a:t>
            </a: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верхняя поджелудочно-двенадцатиперстная (большая кривизна желудка),</a:t>
            </a: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sz="1800" b="1" i="1" u="sng" dirty="0" smtClean="0">
                <a:latin typeface="Times New Roman" pitchFamily="18" charset="0"/>
                <a:cs typeface="Times New Roman" pitchFamily="18" charset="0"/>
              </a:rPr>
              <a:t>правая </a:t>
            </a:r>
            <a:r>
              <a:rPr lang="ru-RU" sz="1800" b="1" i="1" u="sng" dirty="0">
                <a:latin typeface="Times New Roman" pitchFamily="18" charset="0"/>
                <a:cs typeface="Times New Roman" pitchFamily="18" charset="0"/>
              </a:rPr>
              <a:t>желудочно-сальниковая артерия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(поджелудочная железа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12 п. кишка);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lnSpc>
                <a:spcPct val="100000"/>
              </a:lnSpc>
              <a:buFont typeface="+mj-lt"/>
              <a:buAutoNum type="romanUcPeriod" startAt="3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селезеночная артерия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селезенке, имея две ветки к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поджелудочной железе;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ворот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селезенки от нее отделяется </a:t>
            </a:r>
            <a:r>
              <a:rPr lang="ru-RU" sz="18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левая желудочно-сальниковая </a:t>
            </a:r>
            <a:r>
              <a:rPr lang="ru-RU" sz="1800" b="1" i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артерия</a:t>
            </a:r>
            <a:endParaRPr lang="ru-RU" sz="1800" b="1" i="1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8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415054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Анастомозы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желудка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5" y="938274"/>
            <a:ext cx="11048164" cy="534496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Правая желудочно-сальниковая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артерия 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которая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является продолжением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желудочно-дуоденальной  артерии) направляется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влево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вдоль большой кривизны желудка между листками большого сальника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посылает веточки к передней и задней поверхностям желудка, а также сальниковые ветви,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rr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epiploici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 большому сальнику. В области большой кривизны она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анастомозирует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левой желудочно-сальниковой артерией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(ветвью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селезеночной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артерии).</a:t>
            </a:r>
          </a:p>
          <a:p>
            <a:pPr algn="l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Короткие желудочные артерии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виде 3-7 мелких стволиков отходят от концевого отдела селезеночной артерии и в толще желудочно-селезеночной связки идут ко дну желудка,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анастомозируя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 другими желудочными артериями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Левая желудочная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артерия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подойдя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 кардиальной части желудка, она отдает несколько веточек в сторону пищевода - пищеводные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ветви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спускается в правую сторону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 малой кривизне желудка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анастомозируя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правой желудочной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артерией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общей печеночной артерии.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endParaRPr lang="ru-RU" sz="1800" b="1" i="1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6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65" y="497634"/>
            <a:ext cx="6150208" cy="576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98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658376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 Зарисовать и подписать сосуды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7" y="1587424"/>
            <a:ext cx="5616644" cy="421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9181" y="1384664"/>
            <a:ext cx="41017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/>
              <a:t>1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2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3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4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5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6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169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460218" y="415054"/>
            <a:ext cx="8239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Лимфоотток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желудка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0215" y="938274"/>
            <a:ext cx="11048164" cy="534496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Желудок имеет три сети лимфатических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с. : в подслизистом,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подбрюшинном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мышечном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слоях. </a:t>
            </a:r>
          </a:p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Лимфатическую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систему желудка делят на пять отделов.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малой кривизне расположены: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cardiaca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coronaria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pylorica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стороны большой кривизны —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gastroepiploica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sinistra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gastro-epiploica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dextra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соответственно.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Первыми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пути лимфы, оттекающей от желудка, являются лимфатические узлы, расположенные по малой и большой кривизне. Далее идут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паракардиальные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пара- (ретро-) пилорические, ретропанкреатические,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параортальные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медиастинальные лимфатические узлы. Современная система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лимфооттока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желудка включает в себя 16 групп лимфоузлов, расположенных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полости живота и 2 в полости груди.</a:t>
            </a:r>
          </a:p>
          <a:p>
            <a:pPr algn="l">
              <a:lnSpc>
                <a:spcPct val="150000"/>
              </a:lnSpc>
            </a:pPr>
            <a:endParaRPr lang="ru-RU" sz="1800" b="1" i="1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5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425" y="1490666"/>
            <a:ext cx="4448175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1007" y="473693"/>
            <a:ext cx="60086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Правые </a:t>
            </a:r>
            <a:r>
              <a:rPr lang="ru-RU" sz="2000" dirty="0" smtClean="0"/>
              <a:t>и левые </a:t>
            </a:r>
            <a:r>
              <a:rPr lang="ru-RU" sz="2000" dirty="0" err="1" smtClean="0"/>
              <a:t>паракардиальные</a:t>
            </a:r>
            <a:r>
              <a:rPr lang="ru-RU" sz="2000" dirty="0" smtClean="0"/>
              <a:t> лимфоузлы.</a:t>
            </a: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Лимфоузлы </a:t>
            </a:r>
            <a:r>
              <a:rPr lang="ru-RU" sz="2000" dirty="0"/>
              <a:t>малой кривизны желудка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Лимфоузлы </a:t>
            </a:r>
            <a:r>
              <a:rPr lang="ru-RU" sz="2000" dirty="0"/>
              <a:t>большой кривизны желудка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/>
              <a:t>Надпривратниковые</a:t>
            </a:r>
            <a:r>
              <a:rPr lang="ru-RU" sz="2000" dirty="0" smtClean="0"/>
              <a:t> и </a:t>
            </a:r>
            <a:r>
              <a:rPr lang="ru-RU" sz="2000" dirty="0" err="1"/>
              <a:t>Подпривратниковые</a:t>
            </a:r>
            <a:r>
              <a:rPr lang="ru-RU" sz="2000" dirty="0"/>
              <a:t> </a:t>
            </a:r>
            <a:r>
              <a:rPr lang="ru-RU" sz="2000" dirty="0" smtClean="0"/>
              <a:t>лимфоузлы.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Лимфоузлы </a:t>
            </a:r>
            <a:r>
              <a:rPr lang="ru-RU" sz="2000" dirty="0"/>
              <a:t>левой </a:t>
            </a:r>
            <a:r>
              <a:rPr lang="ru-RU" sz="2000" dirty="0" smtClean="0"/>
              <a:t>желудочной, общей печеночной, </a:t>
            </a:r>
            <a:r>
              <a:rPr lang="ru-RU" sz="2000" dirty="0"/>
              <a:t>селезеночной </a:t>
            </a:r>
            <a:r>
              <a:rPr lang="ru-RU" sz="2000" dirty="0" smtClean="0"/>
              <a:t>артерии, чревного </a:t>
            </a:r>
            <a:r>
              <a:rPr lang="ru-RU" sz="2000" dirty="0"/>
              <a:t>ствола.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Лимфоузлы </a:t>
            </a:r>
            <a:r>
              <a:rPr lang="ru-RU" sz="2000" dirty="0"/>
              <a:t>ворот селезенки.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Лимфоузлы </a:t>
            </a:r>
            <a:r>
              <a:rPr lang="ru-RU" sz="2000" dirty="0"/>
              <a:t>печеночно-двенадцатиперстной связки.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Лимфоузлы </a:t>
            </a:r>
            <a:r>
              <a:rPr lang="ru-RU" sz="2000" dirty="0"/>
              <a:t>задней поверхности головки поджелудочной железы.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/>
              <a:t>Лимфоузлы основания верхней брыжеечной </a:t>
            </a:r>
            <a:r>
              <a:rPr lang="ru-RU" sz="2000" dirty="0" smtClean="0"/>
              <a:t>артерии, средней </a:t>
            </a:r>
            <a:r>
              <a:rPr lang="ru-RU" sz="2000" dirty="0"/>
              <a:t>ободочной артерии.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/>
              <a:t>Парааортальные</a:t>
            </a:r>
            <a:r>
              <a:rPr lang="ru-RU" sz="2000" dirty="0" smtClean="0"/>
              <a:t> </a:t>
            </a:r>
            <a:r>
              <a:rPr lang="ru-RU" sz="2000" dirty="0"/>
              <a:t>лимфоузлы.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Нижние </a:t>
            </a:r>
            <a:r>
              <a:rPr lang="ru-RU" sz="2000" dirty="0" err="1"/>
              <a:t>параэзофагеальные</a:t>
            </a:r>
            <a:r>
              <a:rPr lang="ru-RU" sz="2000" dirty="0"/>
              <a:t> лимфоузлы.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Диафрагмальные </a:t>
            </a:r>
            <a:r>
              <a:rPr lang="ru-RU" sz="2000" dirty="0"/>
              <a:t>лимфоузлы.</a:t>
            </a:r>
          </a:p>
        </p:txBody>
      </p:sp>
    </p:spTree>
    <p:extLst>
      <p:ext uri="{BB962C8B-B14F-4D97-AF65-F5344CB8AC3E}">
        <p14:creationId xmlns:p14="http://schemas.microsoft.com/office/powerpoint/2010/main" val="100382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2" y="274641"/>
            <a:ext cx="11055349" cy="1570037"/>
          </a:xfrm>
        </p:spPr>
        <p:txBody>
          <a:bodyPr/>
          <a:lstStyle/>
          <a:p>
            <a:pPr marL="838200" indent="-838200"/>
            <a:r>
              <a:rPr lang="ru-RU" sz="4000" smtClean="0"/>
              <a:t>Желудок имеет экстра и интрамуральную иннервацию: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419" y="2060575"/>
            <a:ext cx="10957983" cy="4065588"/>
          </a:xfrm>
        </p:spPr>
        <p:txBody>
          <a:bodyPr/>
          <a:lstStyle/>
          <a:p>
            <a:pPr marL="609600" indent="-609600"/>
            <a:r>
              <a:rPr lang="ru-RU" smtClean="0"/>
              <a:t>Парасимпатическая (вагус) и симпатическая (солнечное сплетение)</a:t>
            </a:r>
          </a:p>
          <a:p>
            <a:pPr marL="609600" indent="-609600"/>
            <a:r>
              <a:rPr lang="ru-RU" smtClean="0"/>
              <a:t>Ауэрбаховское и мейснеровское сплетение (внутренностная система ганглиозных клеток).</a:t>
            </a:r>
          </a:p>
        </p:txBody>
      </p:sp>
      <p:pic>
        <p:nvPicPr>
          <p:cNvPr id="4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89" y="5163102"/>
            <a:ext cx="2056775" cy="16502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76352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912284" y="669925"/>
            <a:ext cx="104648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188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465" y="1635848"/>
            <a:ext cx="10859131" cy="210013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Хирургическая анатомия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двенадцатиперстной кишки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3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1657" y="904327"/>
            <a:ext cx="7207683" cy="5000091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Париетальная брюшина иннервируется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соматическими нервами 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ветвями межреберных и поясничных нервов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поэтому она чувствительна к любому виду воздействия (механическому, химическому и др.), а возникающие при этом боли (соматические) четко локализованы.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Висцеральная брюшина имеет вегетативную иннервацию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(парасимпатическую и симпатическую) и не имеет соматической. Поэтому боли, возникающие при ее раздражении, не локализованы, носят разлитой характер (висцеральные боли).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660" y="1601016"/>
            <a:ext cx="2854936" cy="189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6080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719667" y="836615"/>
            <a:ext cx="10464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3200" b="1">
                <a:solidFill>
                  <a:srgbClr val="00B0F0"/>
                </a:solidFill>
              </a:rPr>
              <a:t>Тонкая кишка</a:t>
            </a:r>
            <a:r>
              <a:rPr lang="ru-RU" sz="3200">
                <a:solidFill>
                  <a:prstClr val="black"/>
                </a:solidFill>
              </a:rPr>
              <a:t> - участок пищеварительного тракта между желудком и толстой кишкой. Ее делят на три отдела - двенадцатиперстную, тощую и подвздошную. </a:t>
            </a:r>
          </a:p>
          <a:p>
            <a:pPr algn="just"/>
            <a:r>
              <a:rPr lang="ru-RU" sz="3200">
                <a:solidFill>
                  <a:prstClr val="black"/>
                </a:solidFill>
              </a:rPr>
              <a:t>Начало и конец кишки фиксирован корнем брыжейки к задней стенке брюшной полости.</a:t>
            </a:r>
          </a:p>
        </p:txBody>
      </p:sp>
      <p:pic>
        <p:nvPicPr>
          <p:cNvPr id="3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89" y="5163102"/>
            <a:ext cx="2056775" cy="16502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6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1"/>
          <p:cNvSpPr>
            <a:spLocks noChangeArrowheads="1"/>
          </p:cNvSpPr>
          <p:nvPr/>
        </p:nvSpPr>
        <p:spPr bwMode="auto">
          <a:xfrm>
            <a:off x="143935" y="188913"/>
            <a:ext cx="11904133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prstClr val="black"/>
                </a:solidFill>
              </a:rPr>
              <a:t>12-я кишка</a:t>
            </a:r>
          </a:p>
          <a:p>
            <a:endParaRPr lang="ru-RU" sz="2800">
              <a:solidFill>
                <a:prstClr val="black"/>
              </a:solidFill>
            </a:endParaRPr>
          </a:p>
          <a:p>
            <a:r>
              <a:rPr lang="ru-RU" sz="2800" b="1">
                <a:solidFill>
                  <a:srgbClr val="00B0F0"/>
                </a:solidFill>
              </a:rPr>
              <a:t>Голотопия.</a:t>
            </a:r>
            <a:r>
              <a:rPr lang="ru-RU" sz="2800">
                <a:solidFill>
                  <a:srgbClr val="00B0F0"/>
                </a:solidFill>
              </a:rPr>
              <a:t> </a:t>
            </a:r>
            <a:r>
              <a:rPr lang="ru-RU" sz="2800">
                <a:solidFill>
                  <a:prstClr val="black"/>
                </a:solidFill>
              </a:rPr>
              <a:t>Лежит в пределах собственно надчревной и пупочной областей.</a:t>
            </a:r>
          </a:p>
          <a:p>
            <a:r>
              <a:rPr lang="ru-RU" sz="2800" b="1">
                <a:solidFill>
                  <a:srgbClr val="00B0F0"/>
                </a:solidFill>
              </a:rPr>
              <a:t>Отделы</a:t>
            </a:r>
          </a:p>
          <a:p>
            <a:r>
              <a:rPr lang="ru-RU" sz="2800">
                <a:solidFill>
                  <a:prstClr val="black"/>
                </a:solidFill>
              </a:rPr>
              <a:t>Верхняя,</a:t>
            </a:r>
          </a:p>
          <a:p>
            <a:r>
              <a:rPr lang="ru-RU" sz="2800">
                <a:solidFill>
                  <a:prstClr val="black"/>
                </a:solidFill>
              </a:rPr>
              <a:t>Нисходящая, </a:t>
            </a:r>
          </a:p>
          <a:p>
            <a:r>
              <a:rPr lang="ru-RU" sz="2800">
                <a:solidFill>
                  <a:prstClr val="black"/>
                </a:solidFill>
              </a:rPr>
              <a:t>Нижняя горизонтальная</a:t>
            </a:r>
          </a:p>
          <a:p>
            <a:r>
              <a:rPr lang="ru-RU" sz="2800">
                <a:solidFill>
                  <a:prstClr val="black"/>
                </a:solidFill>
              </a:rPr>
              <a:t>Восходящая</a:t>
            </a:r>
          </a:p>
          <a:p>
            <a:r>
              <a:rPr lang="ru-RU" sz="2800" b="1">
                <a:solidFill>
                  <a:srgbClr val="00B0F0"/>
                </a:solidFill>
              </a:rPr>
              <a:t>Синтопия.</a:t>
            </a:r>
            <a:r>
              <a:rPr lang="ru-RU" sz="2800" b="1">
                <a:solidFill>
                  <a:prstClr val="black"/>
                </a:solidFill>
              </a:rPr>
              <a:t> </a:t>
            </a:r>
            <a:r>
              <a:rPr lang="ru-RU" sz="2800">
                <a:solidFill>
                  <a:prstClr val="black"/>
                </a:solidFill>
              </a:rPr>
              <a:t>Огибает головку поджелудочной железы, сверху контактирует с желчным пузырем, сзади с правой почкой и надпочечником, нижней полой веной и брюшной аортой.</a:t>
            </a:r>
          </a:p>
        </p:txBody>
      </p:sp>
      <p:pic>
        <p:nvPicPr>
          <p:cNvPr id="3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89" y="5163102"/>
            <a:ext cx="2056775" cy="16502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25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Изображение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279669" y="209229"/>
            <a:ext cx="9864619" cy="629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784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40000"/>
          </a:blip>
          <a:srcRect/>
          <a:stretch>
            <a:fillRect/>
          </a:stretch>
        </p:blipFill>
        <p:spPr bwMode="auto">
          <a:xfrm>
            <a:off x="431802" y="1484313"/>
            <a:ext cx="42037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Прямоугольник 3"/>
          <p:cNvSpPr>
            <a:spLocks noChangeArrowheads="1"/>
          </p:cNvSpPr>
          <p:nvPr/>
        </p:nvSpPr>
        <p:spPr bwMode="auto">
          <a:xfrm>
            <a:off x="5039784" y="1628775"/>
            <a:ext cx="643254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B0F0"/>
                </a:solidFill>
              </a:rPr>
              <a:t>Скелетотопия. </a:t>
            </a:r>
            <a:r>
              <a:rPr lang="ru-RU" sz="2400">
                <a:solidFill>
                  <a:prstClr val="black"/>
                </a:solidFill>
              </a:rPr>
              <a:t>Наиболее часто наблюдаются следующие отношения к скелету: верхняя часть двенадцатиперстной кишки соответствует телу I поясничного позвонка; нисходящая часть располагается справа от позвоночного столба на уровне II—III поясничных позвонков; нижняя часть соответствует III</a:t>
            </a:r>
            <a:r>
              <a:rPr lang="ru-RU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767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roweb.ru/catalog/med_lib/oper_atl/img/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917" y="1617663"/>
            <a:ext cx="5154083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Прямоугольник 2"/>
          <p:cNvSpPr>
            <a:spLocks noChangeArrowheads="1"/>
          </p:cNvSpPr>
          <p:nvPr/>
        </p:nvSpPr>
        <p:spPr bwMode="auto">
          <a:xfrm>
            <a:off x="1390652" y="620713"/>
            <a:ext cx="931333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prstClr val="black"/>
                </a:solidFill>
              </a:rPr>
              <a:t>Кровоснабжение двенадцатиперстной кишки осуществляется четырьмя поджелудочно-двенадцатиперстными артериями</a:t>
            </a:r>
          </a:p>
        </p:txBody>
      </p:sp>
      <p:sp>
        <p:nvSpPr>
          <p:cNvPr id="44036" name="Прямоугольник 3"/>
          <p:cNvSpPr>
            <a:spLocks noChangeArrowheads="1"/>
          </p:cNvSpPr>
          <p:nvPr/>
        </p:nvSpPr>
        <p:spPr bwMode="auto">
          <a:xfrm>
            <a:off x="6191251" y="1484314"/>
            <a:ext cx="4993216" cy="397031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1 — </a:t>
            </a:r>
            <a:r>
              <a:rPr lang="en-US" dirty="0" err="1">
                <a:solidFill>
                  <a:prstClr val="black"/>
                </a:solidFill>
              </a:rPr>
              <a:t>truncus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coeliacus</a:t>
            </a:r>
            <a:r>
              <a:rPr lang="en-US" dirty="0">
                <a:solidFill>
                  <a:prstClr val="black"/>
                </a:solidFill>
              </a:rPr>
              <a:t>; </a:t>
            </a: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 — a. </a:t>
            </a:r>
            <a:r>
              <a:rPr lang="en-US" dirty="0" err="1">
                <a:solidFill>
                  <a:prstClr val="black"/>
                </a:solidFill>
              </a:rPr>
              <a:t>gastrica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sinistra</a:t>
            </a:r>
            <a:r>
              <a:rPr lang="en-US" dirty="0">
                <a:solidFill>
                  <a:prstClr val="black"/>
                </a:solidFill>
              </a:rPr>
              <a:t>; </a:t>
            </a: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3 — a. hepatica </a:t>
            </a:r>
            <a:r>
              <a:rPr lang="en-US" dirty="0" err="1">
                <a:solidFill>
                  <a:prstClr val="black"/>
                </a:solidFill>
              </a:rPr>
              <a:t>communis</a:t>
            </a:r>
            <a:r>
              <a:rPr lang="en-US" dirty="0">
                <a:solidFill>
                  <a:prstClr val="black"/>
                </a:solidFill>
              </a:rPr>
              <a:t>;</a:t>
            </a: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 4 — a. </a:t>
            </a:r>
            <a:r>
              <a:rPr lang="en-US" dirty="0" err="1">
                <a:solidFill>
                  <a:prstClr val="black"/>
                </a:solidFill>
              </a:rPr>
              <a:t>lienalis</a:t>
            </a:r>
            <a:r>
              <a:rPr lang="en-US" dirty="0">
                <a:solidFill>
                  <a:prstClr val="black"/>
                </a:solidFill>
              </a:rPr>
              <a:t>; </a:t>
            </a: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5 — a. gastro-</a:t>
            </a:r>
            <a:r>
              <a:rPr lang="en-US" dirty="0" err="1">
                <a:solidFill>
                  <a:prstClr val="black"/>
                </a:solidFill>
              </a:rPr>
              <a:t>epiploica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dextra</a:t>
            </a:r>
            <a:r>
              <a:rPr lang="en-US" dirty="0">
                <a:solidFill>
                  <a:prstClr val="black"/>
                </a:solidFill>
              </a:rPr>
              <a:t>;</a:t>
            </a: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u="sng" dirty="0">
                <a:solidFill>
                  <a:srgbClr val="4F81BD">
                    <a:lumMod val="50000"/>
                  </a:srgbClr>
                </a:solidFill>
              </a:rPr>
              <a:t>6 —a. </a:t>
            </a:r>
            <a:r>
              <a:rPr lang="en-US" b="1" u="sng" dirty="0" err="1">
                <a:solidFill>
                  <a:srgbClr val="4F81BD">
                    <a:lumMod val="50000"/>
                  </a:srgbClr>
                </a:solidFill>
              </a:rPr>
              <a:t>pancreaticoduodenalis</a:t>
            </a:r>
            <a:r>
              <a:rPr lang="en-US" b="1" u="sng" dirty="0">
                <a:solidFill>
                  <a:srgbClr val="4F81BD">
                    <a:lumMod val="50000"/>
                  </a:srgbClr>
                </a:solidFill>
              </a:rPr>
              <a:t> superior anterior; </a:t>
            </a:r>
            <a:endParaRPr lang="ru-RU" b="1" u="sng" dirty="0">
              <a:solidFill>
                <a:srgbClr val="4F81BD">
                  <a:lumMod val="50000"/>
                </a:srgbClr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4F81BD">
                    <a:lumMod val="50000"/>
                  </a:srgbClr>
                </a:solidFill>
              </a:rPr>
              <a:t>7 — a. </a:t>
            </a:r>
            <a:r>
              <a:rPr lang="en-US" dirty="0" err="1">
                <a:solidFill>
                  <a:srgbClr val="4F81BD">
                    <a:lumMod val="50000"/>
                  </a:srgbClr>
                </a:solidFill>
              </a:rPr>
              <a:t>pancreaticoduodenalis</a:t>
            </a:r>
            <a:r>
              <a:rPr lang="en-US" dirty="0">
                <a:solidFill>
                  <a:srgbClr val="4F81BD">
                    <a:lumMod val="50000"/>
                  </a:srgbClr>
                </a:solidFill>
              </a:rPr>
              <a:t> inferior posterior</a:t>
            </a:r>
            <a:r>
              <a:rPr lang="en-US" u="sng" dirty="0">
                <a:solidFill>
                  <a:srgbClr val="4F81BD">
                    <a:lumMod val="50000"/>
                  </a:srgbClr>
                </a:solidFill>
              </a:rPr>
              <a:t>; </a:t>
            </a:r>
            <a:endParaRPr lang="ru-RU" u="sng" dirty="0">
              <a:solidFill>
                <a:srgbClr val="4F81BD">
                  <a:lumMod val="50000"/>
                </a:srgbClr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8 </a:t>
            </a:r>
            <a:r>
              <a:rPr lang="en-US" dirty="0">
                <a:solidFill>
                  <a:srgbClr val="4F81BD">
                    <a:lumMod val="50000"/>
                  </a:srgbClr>
                </a:solidFill>
              </a:rPr>
              <a:t>— a. </a:t>
            </a:r>
            <a:r>
              <a:rPr lang="en-US" dirty="0" err="1">
                <a:solidFill>
                  <a:srgbClr val="4F81BD">
                    <a:lumMod val="50000"/>
                  </a:srgbClr>
                </a:solidFill>
              </a:rPr>
              <a:t>pancreaticoduodenalis</a:t>
            </a:r>
            <a:r>
              <a:rPr lang="en-US" dirty="0">
                <a:solidFill>
                  <a:srgbClr val="4F81BD">
                    <a:lumMod val="50000"/>
                  </a:srgbClr>
                </a:solidFill>
              </a:rPr>
              <a:t> inferior anterior; </a:t>
            </a:r>
            <a:endParaRPr lang="ru-RU" dirty="0">
              <a:solidFill>
                <a:srgbClr val="4F81BD">
                  <a:lumMod val="50000"/>
                </a:srgb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prstClr val="black"/>
                </a:solidFill>
              </a:rPr>
              <a:t>9 — a. </a:t>
            </a:r>
            <a:r>
              <a:rPr lang="en-US" b="1" dirty="0" err="1">
                <a:solidFill>
                  <a:prstClr val="black"/>
                </a:solidFill>
              </a:rPr>
              <a:t>mesenterica</a:t>
            </a:r>
            <a:r>
              <a:rPr lang="en-US" b="1" dirty="0">
                <a:solidFill>
                  <a:prstClr val="black"/>
                </a:solidFill>
              </a:rPr>
              <a:t> superior; </a:t>
            </a:r>
            <a:endParaRPr lang="ru-RU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10 — </a:t>
            </a:r>
            <a:r>
              <a:rPr lang="en-US" dirty="0" err="1">
                <a:solidFill>
                  <a:prstClr val="black"/>
                </a:solidFill>
              </a:rPr>
              <a:t>flexura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duodenojejunalis</a:t>
            </a:r>
            <a:r>
              <a:rPr lang="en-US" dirty="0">
                <a:solidFill>
                  <a:prstClr val="black"/>
                </a:solidFill>
              </a:rPr>
              <a:t>; </a:t>
            </a: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11 — duodenum; </a:t>
            </a: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prstClr val="black"/>
                </a:solidFill>
              </a:rPr>
              <a:t>12 — </a:t>
            </a:r>
            <a:r>
              <a:rPr lang="en-US" b="1" u="sng" dirty="0">
                <a:solidFill>
                  <a:srgbClr val="4F81BD">
                    <a:lumMod val="50000"/>
                  </a:srgbClr>
                </a:solidFill>
              </a:rPr>
              <a:t>a. </a:t>
            </a:r>
            <a:r>
              <a:rPr lang="en-US" b="1" u="sng" dirty="0" err="1">
                <a:solidFill>
                  <a:srgbClr val="4F81BD">
                    <a:lumMod val="50000"/>
                  </a:srgbClr>
                </a:solidFill>
              </a:rPr>
              <a:t>pancreaticoduodenalis</a:t>
            </a:r>
            <a:r>
              <a:rPr lang="en-US" b="1" u="sng" dirty="0">
                <a:solidFill>
                  <a:srgbClr val="4F81BD">
                    <a:lumMod val="50000"/>
                  </a:srgbClr>
                </a:solidFill>
              </a:rPr>
              <a:t> superior posterior</a:t>
            </a:r>
            <a:r>
              <a:rPr lang="en-US" u="sng" dirty="0">
                <a:solidFill>
                  <a:srgbClr val="4F81BD">
                    <a:lumMod val="50000"/>
                  </a:srgbClr>
                </a:solidFill>
              </a:rPr>
              <a:t>; </a:t>
            </a:r>
            <a:endParaRPr lang="ru-RU" u="sng" dirty="0">
              <a:solidFill>
                <a:srgbClr val="4F81BD">
                  <a:lumMod val="50000"/>
                </a:srgb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prstClr val="black"/>
                </a:solidFill>
              </a:rPr>
              <a:t>13 — a. </a:t>
            </a:r>
            <a:r>
              <a:rPr lang="en-US" b="1" dirty="0" err="1">
                <a:solidFill>
                  <a:prstClr val="black"/>
                </a:solidFill>
              </a:rPr>
              <a:t>gastroduodenalis</a:t>
            </a:r>
            <a:r>
              <a:rPr lang="en-US" b="1" dirty="0">
                <a:solidFill>
                  <a:prstClr val="black"/>
                </a:solidFill>
              </a:rPr>
              <a:t>; </a:t>
            </a:r>
            <a:endParaRPr lang="ru-RU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14 — a. hepatica </a:t>
            </a:r>
            <a:r>
              <a:rPr lang="en-US" dirty="0" err="1">
                <a:solidFill>
                  <a:prstClr val="black"/>
                </a:solidFill>
              </a:rPr>
              <a:t>propria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1"/>
          <p:cNvSpPr>
            <a:spLocks noChangeArrowheads="1"/>
          </p:cNvSpPr>
          <p:nvPr/>
        </p:nvSpPr>
        <p:spPr bwMode="auto">
          <a:xfrm>
            <a:off x="175684" y="363538"/>
            <a:ext cx="11904133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</a:rPr>
              <a:t>Поджелудочная железа</a:t>
            </a:r>
          </a:p>
          <a:p>
            <a:r>
              <a:rPr lang="ru-RU" sz="3200" dirty="0" smtClean="0">
                <a:solidFill>
                  <a:prstClr val="black"/>
                </a:solidFill>
              </a:rPr>
              <a:t>Железа смешанной секреции</a:t>
            </a:r>
            <a:endParaRPr lang="ru-RU" sz="3200" dirty="0">
              <a:solidFill>
                <a:prstClr val="black"/>
              </a:solidFill>
            </a:endParaRPr>
          </a:p>
          <a:p>
            <a:r>
              <a:rPr lang="ru-RU" sz="3200" b="1" dirty="0" err="1">
                <a:solidFill>
                  <a:srgbClr val="00B0F0"/>
                </a:solidFill>
              </a:rPr>
              <a:t>Голотопия</a:t>
            </a:r>
            <a:r>
              <a:rPr lang="ru-RU" sz="3200" b="1" dirty="0">
                <a:solidFill>
                  <a:srgbClr val="00B0F0"/>
                </a:solidFill>
              </a:rPr>
              <a:t>.</a:t>
            </a:r>
            <a:r>
              <a:rPr lang="ru-RU" sz="3200" dirty="0">
                <a:solidFill>
                  <a:prstClr val="black"/>
                </a:solidFill>
              </a:rPr>
              <a:t> Проецируется на переднюю брюшную стенку в пределах собственно надчревной и левой подреберной областей.</a:t>
            </a:r>
          </a:p>
          <a:p>
            <a:r>
              <a:rPr lang="ru-RU" sz="3200" b="1" dirty="0">
                <a:solidFill>
                  <a:srgbClr val="00B0F0"/>
                </a:solidFill>
              </a:rPr>
              <a:t>Отделы</a:t>
            </a:r>
          </a:p>
          <a:p>
            <a:r>
              <a:rPr lang="ru-RU" sz="3200" dirty="0">
                <a:solidFill>
                  <a:prstClr val="black"/>
                </a:solidFill>
              </a:rPr>
              <a:t>Головка</a:t>
            </a:r>
          </a:p>
          <a:p>
            <a:r>
              <a:rPr lang="ru-RU" sz="3200" dirty="0">
                <a:solidFill>
                  <a:prstClr val="black"/>
                </a:solidFill>
              </a:rPr>
              <a:t>Тело</a:t>
            </a:r>
          </a:p>
          <a:p>
            <a:r>
              <a:rPr lang="ru-RU" sz="3200" dirty="0">
                <a:solidFill>
                  <a:prstClr val="black"/>
                </a:solidFill>
              </a:rPr>
              <a:t>Хвост</a:t>
            </a:r>
          </a:p>
          <a:p>
            <a:r>
              <a:rPr lang="ru-RU" sz="3200" b="1" dirty="0" err="1">
                <a:solidFill>
                  <a:srgbClr val="00B0F0"/>
                </a:solidFill>
              </a:rPr>
              <a:t>Синтопия</a:t>
            </a:r>
            <a:r>
              <a:rPr lang="ru-RU" sz="3200" b="1" dirty="0">
                <a:solidFill>
                  <a:srgbClr val="00B0F0"/>
                </a:solidFill>
              </a:rPr>
              <a:t>. </a:t>
            </a:r>
            <a:r>
              <a:rPr lang="ru-RU" sz="3200" dirty="0">
                <a:solidFill>
                  <a:prstClr val="black"/>
                </a:solidFill>
              </a:rPr>
              <a:t>Головка окружена 12-й кишкой, к передней поверхности тела прилегает задняя поверхность желудка, к задней полая вена и  верхняя брыжеечная артерия.</a:t>
            </a:r>
          </a:p>
        </p:txBody>
      </p:sp>
    </p:spTree>
    <p:extLst>
      <p:ext uri="{BB962C8B-B14F-4D97-AF65-F5344CB8AC3E}">
        <p14:creationId xmlns:p14="http://schemas.microsoft.com/office/powerpoint/2010/main" val="16413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1"/>
          <p:cNvSpPr>
            <a:spLocks noChangeArrowheads="1"/>
          </p:cNvSpPr>
          <p:nvPr/>
        </p:nvSpPr>
        <p:spPr bwMode="auto">
          <a:xfrm>
            <a:off x="334435" y="196852"/>
            <a:ext cx="1152313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prstClr val="black"/>
                </a:solidFill>
              </a:rPr>
              <a:t>ХИРУРГИЧЕСКАЯ АНАТОМИЯ СЕЛЕЗЕНКИ</a:t>
            </a:r>
          </a:p>
          <a:p>
            <a:pPr algn="just"/>
            <a:r>
              <a:rPr lang="ru-RU" sz="2400">
                <a:solidFill>
                  <a:prstClr val="black"/>
                </a:solidFill>
              </a:rPr>
              <a:t>Селезенка представляет собой непарный паренхиматозный орган, расположенный в левом подреберье: выполняет иммунную, фильтрационную и кроветворную функции, принимает участие в обмене веществ, в частности железа, белков и др.</a:t>
            </a:r>
          </a:p>
          <a:p>
            <a:pPr algn="just"/>
            <a:endParaRPr lang="ru-RU" sz="2400">
              <a:solidFill>
                <a:prstClr val="black"/>
              </a:solidFill>
            </a:endParaRPr>
          </a:p>
          <a:p>
            <a:pPr algn="just"/>
            <a:r>
              <a:rPr lang="ru-RU" sz="2400">
                <a:solidFill>
                  <a:prstClr val="black"/>
                </a:solidFill>
              </a:rPr>
              <a:t>С хирургической точки зрения обращают на себя внимание рыхлость паренхимы селезенки в целом и обилие кровеносных сосудов, которые в общей массе значительно преобладают над железистой тканью. </a:t>
            </a:r>
          </a:p>
          <a:p>
            <a:pPr algn="just"/>
            <a:endParaRPr lang="ru-RU" sz="2400">
              <a:solidFill>
                <a:prstClr val="black"/>
              </a:solidFill>
            </a:endParaRPr>
          </a:p>
          <a:p>
            <a:pPr algn="just"/>
            <a:r>
              <a:rPr lang="ru-RU" sz="2400">
                <a:solidFill>
                  <a:prstClr val="black"/>
                </a:solidFill>
              </a:rPr>
              <a:t>Эти особенности, объясняют сравнительную легкость возникновения закрытых травм селезенки, на долю которых приходится более половины всех закрытых повреждений паренхиматозных органов живота.</a:t>
            </a:r>
          </a:p>
        </p:txBody>
      </p:sp>
      <p:pic>
        <p:nvPicPr>
          <p:cNvPr id="3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89" y="5163102"/>
            <a:ext cx="2056775" cy="16502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7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285753" y="333377"/>
            <a:ext cx="1147444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>
                <a:solidFill>
                  <a:prstClr val="black"/>
                </a:solidFill>
              </a:rPr>
              <a:t>Селезенка покрыта тонкой соединительнотканной капсулой. Капсула тесно сращена с покрывающей ее брюшиной.</a:t>
            </a:r>
          </a:p>
          <a:p>
            <a:pPr algn="just"/>
            <a:r>
              <a:rPr lang="ru-RU" sz="2800">
                <a:solidFill>
                  <a:prstClr val="black"/>
                </a:solidFill>
              </a:rPr>
              <a:t>Длина ее 12-14см, ширина – 8-10см и толщина – 3-4см. </a:t>
            </a:r>
          </a:p>
          <a:p>
            <a:pPr algn="just"/>
            <a:endParaRPr lang="ru-RU" sz="2800">
              <a:solidFill>
                <a:prstClr val="black"/>
              </a:solidFill>
            </a:endParaRPr>
          </a:p>
          <a:p>
            <a:pPr algn="just"/>
            <a:r>
              <a:rPr lang="ru-RU" sz="2800">
                <a:solidFill>
                  <a:prstClr val="black"/>
                </a:solidFill>
              </a:rPr>
              <a:t>Связки селезенки, всегда четко выраженные и поэтому называемые постоянными: </a:t>
            </a:r>
          </a:p>
          <a:p>
            <a:pPr algn="just"/>
            <a:r>
              <a:rPr lang="ru-RU" sz="2800">
                <a:solidFill>
                  <a:prstClr val="black"/>
                </a:solidFill>
              </a:rPr>
              <a:t>желудочно-селезеночная, </a:t>
            </a:r>
          </a:p>
          <a:p>
            <a:pPr algn="just"/>
            <a:r>
              <a:rPr lang="ru-RU" sz="2800">
                <a:solidFill>
                  <a:prstClr val="black"/>
                </a:solidFill>
              </a:rPr>
              <a:t>селезеночно-почечная,</a:t>
            </a:r>
          </a:p>
          <a:p>
            <a:pPr algn="just"/>
            <a:r>
              <a:rPr lang="ru-RU" sz="2800">
                <a:solidFill>
                  <a:prstClr val="black"/>
                </a:solidFill>
              </a:rPr>
              <a:t>диафрагмально-селезеночная и диафрагмально-ободочная </a:t>
            </a:r>
            <a:r>
              <a:rPr lang="ru-RU" sz="2000">
                <a:solidFill>
                  <a:prstClr val="black"/>
                </a:solidFill>
              </a:rPr>
              <a:t>(селезеночно-ободочная)</a:t>
            </a:r>
            <a:r>
              <a:rPr lang="ru-RU" sz="2800">
                <a:solidFill>
                  <a:prstClr val="black"/>
                </a:solidFill>
              </a:rPr>
              <a:t>.  </a:t>
            </a:r>
          </a:p>
        </p:txBody>
      </p:sp>
      <p:pic>
        <p:nvPicPr>
          <p:cNvPr id="3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89" y="5163102"/>
            <a:ext cx="2056775" cy="16502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69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1"/>
          <p:cNvSpPr>
            <a:spLocks noChangeArrowheads="1"/>
          </p:cNvSpPr>
          <p:nvPr/>
        </p:nvSpPr>
        <p:spPr bwMode="auto">
          <a:xfrm>
            <a:off x="5615517" y="404814"/>
            <a:ext cx="6096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>
                <a:solidFill>
                  <a:prstClr val="black"/>
                </a:solidFill>
              </a:rPr>
              <a:t>СКЕЛЕТОТОПИЯ. Селезенка обычно проецируется на уровне </a:t>
            </a:r>
            <a:r>
              <a:rPr lang="en-US" sz="2400">
                <a:solidFill>
                  <a:prstClr val="black"/>
                </a:solidFill>
              </a:rPr>
              <a:t>IX</a:t>
            </a:r>
            <a:r>
              <a:rPr lang="ru-RU" sz="2400">
                <a:solidFill>
                  <a:prstClr val="black"/>
                </a:solidFill>
              </a:rPr>
              <a:t>-</a:t>
            </a:r>
            <a:r>
              <a:rPr lang="en-US" sz="2400">
                <a:solidFill>
                  <a:prstClr val="black"/>
                </a:solidFill>
              </a:rPr>
              <a:t>XI</a:t>
            </a:r>
            <a:r>
              <a:rPr lang="ru-RU" sz="2400">
                <a:solidFill>
                  <a:prstClr val="black"/>
                </a:solidFill>
              </a:rPr>
              <a:t> ребер по задне-наружной поверхности левой половины грудной клетки. Продольная ось ее направлено косо сверху вниз и кпереди, что соответствует чаще всего положению </a:t>
            </a:r>
            <a:r>
              <a:rPr lang="en-US" sz="2400">
                <a:solidFill>
                  <a:prstClr val="black"/>
                </a:solidFill>
              </a:rPr>
              <a:t>X</a:t>
            </a:r>
            <a:r>
              <a:rPr lang="ru-RU" sz="2400">
                <a:solidFill>
                  <a:prstClr val="black"/>
                </a:solidFill>
              </a:rPr>
              <a:t> ребра. Задний конец селезенки отстоит от позвоночника на 4-5см, и соответствует уровню </a:t>
            </a:r>
            <a:r>
              <a:rPr lang="en-US" sz="2400">
                <a:solidFill>
                  <a:prstClr val="black"/>
                </a:solidFill>
              </a:rPr>
              <a:t>X</a:t>
            </a:r>
            <a:r>
              <a:rPr lang="ru-RU" sz="2400">
                <a:solidFill>
                  <a:prstClr val="black"/>
                </a:solidFill>
              </a:rPr>
              <a:t>-</a:t>
            </a:r>
            <a:r>
              <a:rPr lang="en-US" sz="2400">
                <a:solidFill>
                  <a:prstClr val="black"/>
                </a:solidFill>
              </a:rPr>
              <a:t>XI</a:t>
            </a:r>
            <a:r>
              <a:rPr lang="ru-RU" sz="2400">
                <a:solidFill>
                  <a:prstClr val="black"/>
                </a:solidFill>
              </a:rPr>
              <a:t> грудного позвонка. 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grayscl/>
          </a:blip>
          <a:srcRect/>
          <a:stretch>
            <a:fillRect/>
          </a:stretch>
        </p:blipFill>
        <p:spPr bwMode="auto">
          <a:xfrm>
            <a:off x="624417" y="981075"/>
            <a:ext cx="4790016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209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1"/>
          <p:cNvSpPr>
            <a:spLocks noChangeArrowheads="1"/>
          </p:cNvSpPr>
          <p:nvPr/>
        </p:nvSpPr>
        <p:spPr bwMode="auto">
          <a:xfrm>
            <a:off x="143935" y="1582741"/>
            <a:ext cx="11808884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00B0F0"/>
                </a:solidFill>
              </a:rPr>
              <a:t>Нижний этаж брюшной полости</a:t>
            </a:r>
          </a:p>
          <a:p>
            <a:r>
              <a:rPr lang="ru-RU" sz="4000">
                <a:solidFill>
                  <a:prstClr val="black"/>
                </a:solidFill>
              </a:rPr>
              <a:t>в нем находятся:</a:t>
            </a:r>
          </a:p>
          <a:p>
            <a:endParaRPr lang="ru-RU" sz="4000">
              <a:solidFill>
                <a:prstClr val="black"/>
              </a:solidFill>
            </a:endParaRPr>
          </a:p>
          <a:p>
            <a:r>
              <a:rPr lang="ru-RU" sz="4000">
                <a:solidFill>
                  <a:prstClr val="black"/>
                </a:solidFill>
              </a:rPr>
              <a:t> петли тонкой кишки и</a:t>
            </a:r>
          </a:p>
          <a:p>
            <a:r>
              <a:rPr lang="ru-RU" sz="4000">
                <a:solidFill>
                  <a:prstClr val="black"/>
                </a:solidFill>
              </a:rPr>
              <a:t> толстая кишка.</a:t>
            </a:r>
          </a:p>
        </p:txBody>
      </p:sp>
      <p:pic>
        <p:nvPicPr>
          <p:cNvPr id="3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89" y="5163102"/>
            <a:ext cx="2056775" cy="16502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5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4765" y="1214193"/>
            <a:ext cx="6727371" cy="486003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Брюшина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представлена 2-я листками, переходящими друг в друга :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Париетальный – покрывает стенки брюшной полости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Висцеральный – покрывает  органы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полости</a:t>
            </a:r>
          </a:p>
          <a:p>
            <a:pPr algn="l"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Брюшная (брюшинная) полость: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между париетальным и висцеральным  листками брюшины и делится условно брыжейкой поперечно-ободочной кишки на верхний и нижний “этажи” </a:t>
            </a:r>
          </a:p>
          <a:p>
            <a:pPr algn="l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пограничной тазовой линии разделяется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 брюшную полость и полость таза.</a:t>
            </a:r>
          </a:p>
          <a:p>
            <a:pPr algn="l">
              <a:lnSpc>
                <a:spcPct val="150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682285" y="629422"/>
            <a:ext cx="4477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97" y="1653101"/>
            <a:ext cx="3642331" cy="462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2156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1"/>
          <p:cNvSpPr>
            <a:spLocks noChangeArrowheads="1"/>
          </p:cNvSpPr>
          <p:nvPr/>
        </p:nvSpPr>
        <p:spPr bwMode="auto">
          <a:xfrm>
            <a:off x="1102784" y="750889"/>
            <a:ext cx="10176933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>
                <a:solidFill>
                  <a:prstClr val="black"/>
                </a:solidFill>
              </a:rPr>
              <a:t>Тощая кишка является продолжением двенадцатиперстной кишки. Ее петли лежат в верхней левой части брюшной полости в левом брыжеечном синусе. </a:t>
            </a:r>
          </a:p>
          <a:p>
            <a:endParaRPr lang="ru-RU" sz="2800">
              <a:solidFill>
                <a:prstClr val="black"/>
              </a:solidFill>
            </a:endParaRPr>
          </a:p>
          <a:p>
            <a:pPr algn="just"/>
            <a:r>
              <a:rPr lang="ru-RU" sz="2800">
                <a:solidFill>
                  <a:prstClr val="black"/>
                </a:solidFill>
              </a:rPr>
              <a:t>Подвздошная кишка является продолжением тощей кишки и конечным отделом всей тонкой кишки. Располагается в правом брыжеечном синусе. </a:t>
            </a:r>
          </a:p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89" y="5163102"/>
            <a:ext cx="2056775" cy="16502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18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814920" y="1557338"/>
            <a:ext cx="1104264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B0F0"/>
                </a:solidFill>
              </a:rPr>
              <a:t>Производные брюшины в нижнем этаже:</a:t>
            </a:r>
          </a:p>
          <a:p>
            <a:r>
              <a:rPr lang="ru-RU" sz="3600" b="1">
                <a:solidFill>
                  <a:prstClr val="black"/>
                </a:solidFill>
              </a:rPr>
              <a:t>Синусы</a:t>
            </a:r>
          </a:p>
          <a:p>
            <a:r>
              <a:rPr lang="ru-RU" sz="3600" b="1">
                <a:solidFill>
                  <a:prstClr val="black"/>
                </a:solidFill>
              </a:rPr>
              <a:t>Каналы</a:t>
            </a:r>
          </a:p>
          <a:p>
            <a:r>
              <a:rPr lang="ru-RU" sz="3600" b="1">
                <a:solidFill>
                  <a:prstClr val="black"/>
                </a:solidFill>
              </a:rPr>
              <a:t>Карманы</a:t>
            </a:r>
          </a:p>
          <a:p>
            <a:r>
              <a:rPr lang="ru-RU" sz="3600" b="1">
                <a:solidFill>
                  <a:prstClr val="black"/>
                </a:solidFill>
              </a:rPr>
              <a:t>Брыжейка</a:t>
            </a:r>
            <a:endParaRPr lang="ru-RU" sz="3600">
              <a:solidFill>
                <a:prstClr val="black"/>
              </a:solidFill>
            </a:endParaRPr>
          </a:p>
        </p:txBody>
      </p:sp>
      <p:pic>
        <p:nvPicPr>
          <p:cNvPr id="3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89" y="5163102"/>
            <a:ext cx="2056775" cy="16502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4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рямоугольник 1"/>
          <p:cNvSpPr>
            <a:spLocks noChangeArrowheads="1"/>
          </p:cNvSpPr>
          <p:nvPr/>
        </p:nvSpPr>
        <p:spPr bwMode="auto">
          <a:xfrm>
            <a:off x="814919" y="908051"/>
            <a:ext cx="102743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>
                <a:solidFill>
                  <a:prstClr val="black"/>
                </a:solidFill>
              </a:rPr>
              <a:t>Корень брыжейки тонкой кишки идет сверху вниз и слева направо от левой стороны 2-го поясничного позвонка до илеоцекального угла.</a:t>
            </a:r>
          </a:p>
          <a:p>
            <a:pPr algn="just"/>
            <a:endParaRPr lang="ru-RU" sz="2400" i="1">
              <a:solidFill>
                <a:prstClr val="black"/>
              </a:solidFill>
            </a:endParaRPr>
          </a:p>
          <a:p>
            <a:pPr algn="just"/>
            <a:r>
              <a:rPr lang="ru-RU" sz="2400" i="1">
                <a:solidFill>
                  <a:prstClr val="black"/>
                </a:solidFill>
              </a:rPr>
              <a:t>Правый брыжеечный синус </a:t>
            </a:r>
            <a:r>
              <a:rPr lang="ru-RU" sz="2400">
                <a:solidFill>
                  <a:prstClr val="black"/>
                </a:solidFill>
              </a:rPr>
              <a:t>имеет треугольную форму, замкнут, ограничен справа восходящей ободочной кишкой, сверху – поперечной ободочной кишкой, слева – корнем брыжейки тонкой кишки.</a:t>
            </a:r>
          </a:p>
          <a:p>
            <a:pPr algn="just"/>
            <a:endParaRPr lang="ru-RU" sz="2400" i="1">
              <a:solidFill>
                <a:prstClr val="black"/>
              </a:solidFill>
            </a:endParaRPr>
          </a:p>
          <a:p>
            <a:pPr algn="just"/>
            <a:r>
              <a:rPr lang="ru-RU" sz="2400" i="1">
                <a:solidFill>
                  <a:prstClr val="black"/>
                </a:solidFill>
              </a:rPr>
              <a:t>Левый брыжеечный синус </a:t>
            </a:r>
            <a:r>
              <a:rPr lang="ru-RU" sz="2400">
                <a:solidFill>
                  <a:prstClr val="black"/>
                </a:solidFill>
              </a:rPr>
              <a:t>ограничен слева нисходящей ободочной кишкой, справа – корнем брыжейки тонкой кишки, снизу – сигмовидной кишкой.</a:t>
            </a:r>
          </a:p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89" y="5163102"/>
            <a:ext cx="2056775" cy="16502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8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Изображение 001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2756627" y="111974"/>
            <a:ext cx="7244652" cy="638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901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Изображение 00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871133" y="100013"/>
            <a:ext cx="7198784" cy="404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Прямоугольник 2"/>
          <p:cNvSpPr>
            <a:spLocks noChangeArrowheads="1"/>
          </p:cNvSpPr>
          <p:nvPr/>
        </p:nvSpPr>
        <p:spPr bwMode="auto">
          <a:xfrm>
            <a:off x="431800" y="4149726"/>
            <a:ext cx="1104053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B0F0"/>
                </a:solidFill>
              </a:rPr>
              <a:t>Каналы</a:t>
            </a:r>
            <a:endParaRPr lang="ru-RU">
              <a:solidFill>
                <a:srgbClr val="00B0F0"/>
              </a:solidFill>
            </a:endParaRPr>
          </a:p>
          <a:p>
            <a:r>
              <a:rPr lang="ru-RU" i="1">
                <a:solidFill>
                  <a:srgbClr val="00B0F0"/>
                </a:solidFill>
              </a:rPr>
              <a:t>Правый боковой канал</a:t>
            </a:r>
            <a:r>
              <a:rPr lang="ru-RU" i="1">
                <a:solidFill>
                  <a:prstClr val="black"/>
                </a:solidFill>
              </a:rPr>
              <a:t> </a:t>
            </a:r>
            <a:r>
              <a:rPr lang="ru-RU">
                <a:solidFill>
                  <a:prstClr val="black"/>
                </a:solidFill>
              </a:rPr>
              <a:t>ограничен справа боковой стенкой живота , слева – восходящей ободочной кишкой. Сообщается вверху с печёночной сумкой, внизу – с правой подвздошной ямкой и полостью таза.</a:t>
            </a:r>
          </a:p>
          <a:p>
            <a:r>
              <a:rPr lang="ru-RU" i="1">
                <a:solidFill>
                  <a:srgbClr val="00B0F0"/>
                </a:solidFill>
              </a:rPr>
              <a:t>Левый боковой канал</a:t>
            </a:r>
            <a:r>
              <a:rPr lang="ru-RU" i="1">
                <a:solidFill>
                  <a:prstClr val="black"/>
                </a:solidFill>
              </a:rPr>
              <a:t> </a:t>
            </a:r>
            <a:r>
              <a:rPr lang="ru-RU">
                <a:solidFill>
                  <a:prstClr val="black"/>
                </a:solidFill>
              </a:rPr>
              <a:t>ограничен слева боковой стенкой живота, справа – нисходящей ободочной и сигмовидной кишками. Сообщается внизу с левой подвздошной ямкой и полостью таза, вверху канал закрыт диафрагмально-ободочной связкой.</a:t>
            </a:r>
          </a:p>
        </p:txBody>
      </p:sp>
    </p:spTree>
    <p:extLst>
      <p:ext uri="{BB962C8B-B14F-4D97-AF65-F5344CB8AC3E}">
        <p14:creationId xmlns:p14="http://schemas.microsoft.com/office/powerpoint/2010/main" val="4574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Изображение 001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85233" y="836613"/>
            <a:ext cx="5903384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Прямоугольник 2"/>
          <p:cNvSpPr>
            <a:spLocks noChangeArrowheads="1"/>
          </p:cNvSpPr>
          <p:nvPr/>
        </p:nvSpPr>
        <p:spPr bwMode="auto">
          <a:xfrm>
            <a:off x="6288617" y="692151"/>
            <a:ext cx="6096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B0F0"/>
                </a:solidFill>
              </a:rPr>
              <a:t>Карманы</a:t>
            </a:r>
            <a:endParaRPr lang="ru-RU">
              <a:solidFill>
                <a:srgbClr val="00B0F0"/>
              </a:solidFill>
            </a:endParaRPr>
          </a:p>
          <a:p>
            <a:r>
              <a:rPr lang="ru-RU" i="1">
                <a:solidFill>
                  <a:srgbClr val="00B0F0"/>
                </a:solidFill>
              </a:rPr>
              <a:t>Дуоденальный карман</a:t>
            </a:r>
            <a:r>
              <a:rPr lang="ru-RU" i="1">
                <a:solidFill>
                  <a:prstClr val="black"/>
                </a:solidFill>
              </a:rPr>
              <a:t> </a:t>
            </a:r>
            <a:r>
              <a:rPr lang="ru-RU">
                <a:solidFill>
                  <a:prstClr val="black"/>
                </a:solidFill>
              </a:rPr>
              <a:t>расположен выше дуоденальной складки.</a:t>
            </a:r>
          </a:p>
          <a:p>
            <a:r>
              <a:rPr lang="ru-RU">
                <a:solidFill>
                  <a:prstClr val="black"/>
                </a:solidFill>
              </a:rPr>
              <a:t> </a:t>
            </a:r>
            <a:r>
              <a:rPr lang="ru-RU" i="1">
                <a:solidFill>
                  <a:prstClr val="black"/>
                </a:solidFill>
              </a:rPr>
              <a:t/>
            </a:r>
            <a:br>
              <a:rPr lang="ru-RU" i="1">
                <a:solidFill>
                  <a:prstClr val="black"/>
                </a:solidFill>
              </a:rPr>
            </a:br>
            <a:r>
              <a:rPr lang="ru-RU" i="1">
                <a:solidFill>
                  <a:srgbClr val="00B0F0"/>
                </a:solidFill>
              </a:rPr>
              <a:t>Верхний подвздошно-слепокишечный </a:t>
            </a:r>
            <a:r>
              <a:rPr lang="ru-RU" i="1">
                <a:solidFill>
                  <a:prstClr val="black"/>
                </a:solidFill>
              </a:rPr>
              <a:t>карман </a:t>
            </a:r>
            <a:r>
              <a:rPr lang="ru-RU">
                <a:solidFill>
                  <a:prstClr val="black"/>
                </a:solidFill>
              </a:rPr>
              <a:t>находится у места впадения тонкой кишки в толстую, выше подвздошной кишки.</a:t>
            </a:r>
          </a:p>
          <a:p>
            <a:r>
              <a:rPr lang="ru-RU">
                <a:solidFill>
                  <a:srgbClr val="FF0000"/>
                </a:solidFill>
              </a:rPr>
              <a:t> </a:t>
            </a:r>
          </a:p>
          <a:p>
            <a:r>
              <a:rPr lang="ru-RU" i="1">
                <a:solidFill>
                  <a:srgbClr val="00B0F0"/>
                </a:solidFill>
              </a:rPr>
              <a:t>Нижний подвздошно-слепокишечный </a:t>
            </a:r>
            <a:r>
              <a:rPr lang="ru-RU" i="1">
                <a:solidFill>
                  <a:prstClr val="black"/>
                </a:solidFill>
              </a:rPr>
              <a:t>карман </a:t>
            </a:r>
            <a:r>
              <a:rPr lang="ru-RU">
                <a:solidFill>
                  <a:prstClr val="black"/>
                </a:solidFill>
              </a:rPr>
              <a:t>находится у места впадения тонкой кишки в толстую, ниже подвздошной кишки.</a:t>
            </a:r>
          </a:p>
          <a:p>
            <a:r>
              <a:rPr lang="ru-RU" i="1">
                <a:solidFill>
                  <a:srgbClr val="00B0F0"/>
                </a:solidFill>
              </a:rPr>
              <a:t>Позадислепокишечный </a:t>
            </a:r>
            <a:r>
              <a:rPr lang="ru-RU" i="1">
                <a:solidFill>
                  <a:prstClr val="black"/>
                </a:solidFill>
              </a:rPr>
              <a:t>карман </a:t>
            </a:r>
            <a:r>
              <a:rPr lang="ru-RU">
                <a:solidFill>
                  <a:prstClr val="black"/>
                </a:solidFill>
              </a:rPr>
              <a:t>расположен позади слепой кишки.</a:t>
            </a:r>
          </a:p>
          <a:p>
            <a:r>
              <a:rPr lang="ru-RU">
                <a:solidFill>
                  <a:prstClr val="black"/>
                </a:solidFill>
              </a:rPr>
              <a:t> </a:t>
            </a:r>
          </a:p>
          <a:p>
            <a:r>
              <a:rPr lang="ru-RU" i="1">
                <a:solidFill>
                  <a:srgbClr val="00B0F0"/>
                </a:solidFill>
              </a:rPr>
              <a:t>Межсигмовидный карман</a:t>
            </a:r>
            <a:r>
              <a:rPr lang="ru-RU" i="1">
                <a:solidFill>
                  <a:prstClr val="black"/>
                </a:solidFill>
              </a:rPr>
              <a:t> </a:t>
            </a:r>
            <a:r>
              <a:rPr lang="ru-RU">
                <a:solidFill>
                  <a:prstClr val="black"/>
                </a:solidFill>
              </a:rPr>
              <a:t>расположен у места прикрепления брыжейки сигмовидной кишки по ее левому краю.</a:t>
            </a:r>
          </a:p>
        </p:txBody>
      </p:sp>
    </p:spTree>
    <p:extLst>
      <p:ext uri="{BB962C8B-B14F-4D97-AF65-F5344CB8AC3E}">
        <p14:creationId xmlns:p14="http://schemas.microsoft.com/office/powerpoint/2010/main" val="7040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Изображение 066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-5336" t="2863" r="5336" b="5746"/>
          <a:stretch>
            <a:fillRect/>
          </a:stretch>
        </p:blipFill>
        <p:spPr bwMode="auto">
          <a:xfrm>
            <a:off x="501651" y="369891"/>
            <a:ext cx="11279716" cy="579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68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Изображение 07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213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Прямоугольник 1"/>
          <p:cNvSpPr>
            <a:spLocks noChangeArrowheads="1"/>
          </p:cNvSpPr>
          <p:nvPr/>
        </p:nvSpPr>
        <p:spPr bwMode="auto">
          <a:xfrm>
            <a:off x="239184" y="765177"/>
            <a:ext cx="1123314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B0F0"/>
                </a:solidFill>
              </a:rPr>
              <a:t>Толстая кишка</a:t>
            </a:r>
            <a:endParaRPr lang="ru-RU">
              <a:solidFill>
                <a:srgbClr val="00B0F0"/>
              </a:solidFill>
            </a:endParaRPr>
          </a:p>
          <a:p>
            <a:r>
              <a:rPr lang="ru-RU">
                <a:solidFill>
                  <a:prstClr val="black"/>
                </a:solidFill>
              </a:rPr>
              <a:t>Толстая кишка является конечным отделом пищеварительной системы. В ней заканчиваются процессы переваривания, формируются и выводятся каловые массы.</a:t>
            </a:r>
          </a:p>
          <a:p>
            <a:r>
              <a:rPr lang="ru-RU">
                <a:solidFill>
                  <a:prstClr val="black"/>
                </a:solidFill>
              </a:rPr>
              <a:t>В толстой кишке продольные мышечные волокна концентрируются в </a:t>
            </a:r>
            <a:r>
              <a:rPr lang="ru-RU">
                <a:solidFill>
                  <a:srgbClr val="00B0F0"/>
                </a:solidFill>
              </a:rPr>
              <a:t>три ленты</a:t>
            </a:r>
            <a:r>
              <a:rPr lang="ru-RU">
                <a:solidFill>
                  <a:prstClr val="black"/>
                </a:solidFill>
              </a:rPr>
              <a:t>:</a:t>
            </a:r>
          </a:p>
          <a:p>
            <a:r>
              <a:rPr lang="ru-RU">
                <a:solidFill>
                  <a:prstClr val="black"/>
                </a:solidFill>
              </a:rPr>
              <a:t>брыжеечная лента;</a:t>
            </a:r>
          </a:p>
          <a:p>
            <a:r>
              <a:rPr lang="ru-RU">
                <a:solidFill>
                  <a:prstClr val="black"/>
                </a:solidFill>
              </a:rPr>
              <a:t>сальниковая лента;</a:t>
            </a:r>
          </a:p>
          <a:p>
            <a:r>
              <a:rPr lang="ru-RU">
                <a:solidFill>
                  <a:prstClr val="black"/>
                </a:solidFill>
              </a:rPr>
              <a:t>свободная лента.</a:t>
            </a:r>
          </a:p>
          <a:p>
            <a:r>
              <a:rPr lang="ru-RU">
                <a:solidFill>
                  <a:prstClr val="black"/>
                </a:solidFill>
              </a:rPr>
              <a:t>В связи с тем что длина лент меньше, чем длина кишки, между лентами образуются выпячивания стенки толстой кишки:</a:t>
            </a:r>
          </a:p>
          <a:p>
            <a:r>
              <a:rPr lang="ru-RU">
                <a:solidFill>
                  <a:prstClr val="black"/>
                </a:solidFill>
              </a:rPr>
              <a:t>- гаустры ободочной кишки;</a:t>
            </a:r>
          </a:p>
          <a:p>
            <a:r>
              <a:rPr lang="ru-RU">
                <a:solidFill>
                  <a:prstClr val="black"/>
                </a:solidFill>
              </a:rPr>
              <a:t>-полулунные складки, расположенные внутри кишки и образованные за счет складок между гаустрами;</a:t>
            </a:r>
          </a:p>
          <a:p>
            <a:r>
              <a:rPr lang="ru-RU">
                <a:solidFill>
                  <a:prstClr val="black"/>
                </a:solidFill>
              </a:rPr>
              <a:t>- сальниковые отростки, расположенные на наружной поверхности толстой кишки вдоль свободной и сальниковой лент. </a:t>
            </a:r>
          </a:p>
          <a:p>
            <a:r>
              <a:rPr lang="ru-RU">
                <a:solidFill>
                  <a:prstClr val="black"/>
                </a:solidFill>
              </a:rPr>
              <a:t>Это пальцевидные выпячивания серозной оболочки, содержащей жировую ткань.</a:t>
            </a:r>
          </a:p>
        </p:txBody>
      </p:sp>
      <p:pic>
        <p:nvPicPr>
          <p:cNvPr id="3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89" y="5163102"/>
            <a:ext cx="2056775" cy="16502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5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Прямоугольник 1"/>
          <p:cNvSpPr>
            <a:spLocks noChangeArrowheads="1"/>
          </p:cNvSpPr>
          <p:nvPr/>
        </p:nvSpPr>
        <p:spPr bwMode="auto">
          <a:xfrm>
            <a:off x="527051" y="333376"/>
            <a:ext cx="111379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prstClr val="black"/>
                </a:solidFill>
              </a:rPr>
              <a:t>Отделы толстой кишки:</a:t>
            </a:r>
          </a:p>
          <a:p>
            <a:r>
              <a:rPr lang="ru-RU" sz="2400" b="1">
                <a:solidFill>
                  <a:prstClr val="black"/>
                </a:solidFill>
              </a:rPr>
              <a:t>слепая кишка</a:t>
            </a:r>
            <a:r>
              <a:rPr lang="ru-RU" sz="2400">
                <a:solidFill>
                  <a:prstClr val="black"/>
                </a:solidFill>
              </a:rPr>
              <a:t> – покрыта брюшиной со всех сторон и не имеет брыжейки;</a:t>
            </a:r>
          </a:p>
          <a:p>
            <a:r>
              <a:rPr lang="ru-RU" sz="2400" b="1">
                <a:solidFill>
                  <a:prstClr val="black"/>
                </a:solidFill>
              </a:rPr>
              <a:t>червеобразный отросток </a:t>
            </a:r>
            <a:r>
              <a:rPr lang="ru-RU" sz="2400">
                <a:solidFill>
                  <a:prstClr val="black"/>
                </a:solidFill>
              </a:rPr>
              <a:t>– вырост слепой кишки; покрыт брюшиной со всех сторон и имеет брыжейку;</a:t>
            </a:r>
          </a:p>
          <a:p>
            <a:r>
              <a:rPr lang="ru-RU" sz="2400" b="1">
                <a:solidFill>
                  <a:prstClr val="black"/>
                </a:solidFill>
              </a:rPr>
              <a:t>восходящая ободочная кишка</a:t>
            </a:r>
            <a:r>
              <a:rPr lang="ru-RU" sz="2400">
                <a:solidFill>
                  <a:prstClr val="black"/>
                </a:solidFill>
              </a:rPr>
              <a:t> – покрыта брюшиной с трех сторон;</a:t>
            </a:r>
          </a:p>
          <a:p>
            <a:r>
              <a:rPr lang="ru-RU" sz="2400" b="1">
                <a:solidFill>
                  <a:prstClr val="black"/>
                </a:solidFill>
              </a:rPr>
              <a:t>правый изгиб ободочной кишки</a:t>
            </a:r>
            <a:r>
              <a:rPr lang="ru-RU" sz="2400">
                <a:solidFill>
                  <a:prstClr val="black"/>
                </a:solidFill>
              </a:rPr>
              <a:t>;</a:t>
            </a:r>
          </a:p>
          <a:p>
            <a:r>
              <a:rPr lang="ru-RU" sz="2400" b="1">
                <a:solidFill>
                  <a:prstClr val="black"/>
                </a:solidFill>
              </a:rPr>
              <a:t>поперечная ободочная кишка</a:t>
            </a:r>
            <a:r>
              <a:rPr lang="ru-RU" sz="2400">
                <a:solidFill>
                  <a:prstClr val="black"/>
                </a:solidFill>
              </a:rPr>
              <a:t> – покрыта брюшиной со всех сторон и имеет брыжейку;</a:t>
            </a:r>
          </a:p>
          <a:p>
            <a:r>
              <a:rPr lang="ru-RU" sz="2400" b="1">
                <a:solidFill>
                  <a:prstClr val="black"/>
                </a:solidFill>
              </a:rPr>
              <a:t>левый изгиб ободочной кишки</a:t>
            </a:r>
            <a:r>
              <a:rPr lang="ru-RU" sz="2400">
                <a:solidFill>
                  <a:prstClr val="black"/>
                </a:solidFill>
              </a:rPr>
              <a:t>;</a:t>
            </a:r>
          </a:p>
          <a:p>
            <a:r>
              <a:rPr lang="ru-RU" sz="2400" b="1">
                <a:solidFill>
                  <a:prstClr val="black"/>
                </a:solidFill>
              </a:rPr>
              <a:t>нисходящая ободочная кишка</a:t>
            </a:r>
            <a:r>
              <a:rPr lang="ru-RU" sz="2400">
                <a:solidFill>
                  <a:prstClr val="black"/>
                </a:solidFill>
              </a:rPr>
              <a:t> – покрыта брюшиной с трех сторон;</a:t>
            </a:r>
          </a:p>
          <a:p>
            <a:r>
              <a:rPr lang="ru-RU" sz="2400" b="1">
                <a:solidFill>
                  <a:prstClr val="black"/>
                </a:solidFill>
              </a:rPr>
              <a:t>сигмовидная кишка</a:t>
            </a:r>
            <a:r>
              <a:rPr lang="ru-RU" sz="2400">
                <a:solidFill>
                  <a:prstClr val="black"/>
                </a:solidFill>
              </a:rPr>
              <a:t> – покрыта брюшиной со всех сторон и имеет брыжейку;</a:t>
            </a:r>
          </a:p>
          <a:p>
            <a:r>
              <a:rPr lang="ru-RU" sz="2400" b="1">
                <a:solidFill>
                  <a:prstClr val="black"/>
                </a:solidFill>
              </a:rPr>
              <a:t>прямая кишка</a:t>
            </a:r>
            <a:r>
              <a:rPr lang="ru-RU" sz="2400">
                <a:solidFill>
                  <a:prstClr val="black"/>
                </a:solidFill>
              </a:rPr>
              <a:t>.</a:t>
            </a:r>
          </a:p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89" y="5163102"/>
            <a:ext cx="2056775" cy="16502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7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4765" y="1214193"/>
            <a:ext cx="6727371" cy="486003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 органы брюшной полости на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Интраперитонеальные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Мезоперитонеальные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Ретро-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экстраперитонеальные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1DC608-FA57-B612-63C0-4AC9EFD75FF6}"/>
              </a:ext>
            </a:extLst>
          </p:cNvPr>
          <p:cNvSpPr txBox="1"/>
          <p:nvPr/>
        </p:nvSpPr>
        <p:spPr>
          <a:xfrm>
            <a:off x="682285" y="629422"/>
            <a:ext cx="4477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97" y="1653101"/>
            <a:ext cx="3642331" cy="462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7150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Изображение 074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80961" y="160713"/>
            <a:ext cx="11525331" cy="648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46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vmede.org/sait/content/Anatomija_topograficheskaja_nikola_2009_2/7_files/mb4_012.jpe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678519" y="1268413"/>
            <a:ext cx="8987367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22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Домашнее задание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Изучить литературу по данной теме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Повторить конспект лекции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Отработать практические навыки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Сделать зарисовки по заданию преподавателя</a:t>
            </a:r>
          </a:p>
        </p:txBody>
      </p:sp>
    </p:spTree>
    <p:extLst>
      <p:ext uri="{BB962C8B-B14F-4D97-AF65-F5344CB8AC3E}">
        <p14:creationId xmlns:p14="http://schemas.microsoft.com/office/powerpoint/2010/main" val="2016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Список литературы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356235" algn="just">
              <a:spcAft>
                <a:spcPts val="0"/>
              </a:spcAft>
              <a:tabLst>
                <a:tab pos="540385" algn="l"/>
              </a:tabLs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Основная литература.</a:t>
            </a:r>
            <a:endParaRPr lang="ru-RU" dirty="0">
              <a:latin typeface="Times New Roman"/>
              <a:ea typeface="Times New Roman"/>
            </a:endParaRPr>
          </a:p>
          <a:p>
            <a:pPr indent="35623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latin typeface="Times New Roman"/>
                <a:ea typeface="Times New Roman"/>
              </a:rPr>
              <a:t>1. Каган И. И. Топографическая анатомия и оперативная хирургия:  учебник в 2-х томах / под ред. И. И. Кагана, И. Д. </a:t>
            </a:r>
            <a:r>
              <a:rPr lang="ru-RU" dirty="0" err="1">
                <a:latin typeface="Times New Roman"/>
                <a:ea typeface="Times New Roman"/>
              </a:rPr>
              <a:t>Кирпатовского</a:t>
            </a:r>
            <a:r>
              <a:rPr lang="ru-RU" dirty="0">
                <a:latin typeface="Times New Roman"/>
                <a:ea typeface="Times New Roman"/>
              </a:rPr>
              <a:t>. - 2-е изд. , доп. – М.: ГЭОТАР-Медиа, 2021. – режим доступа 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https://www.studentlibrary.ru/book/ISBN9785970459843.html</a:t>
            </a:r>
            <a:endParaRPr lang="ru-RU" dirty="0">
              <a:latin typeface="Times New Roman"/>
              <a:ea typeface="Times New Roman"/>
            </a:endParaRPr>
          </a:p>
          <a:p>
            <a:pPr indent="356235" algn="just">
              <a:spcAft>
                <a:spcPts val="0"/>
              </a:spcAft>
              <a:tabLst>
                <a:tab pos="540385" algn="l"/>
              </a:tabLst>
            </a:pPr>
            <a:r>
              <a:rPr lang="ru-RU" b="1" i="1" dirty="0">
                <a:latin typeface="Times New Roman"/>
                <a:ea typeface="Times New Roman"/>
              </a:rPr>
              <a:t>Дополнительная литература. </a:t>
            </a:r>
            <a:endParaRPr lang="ru-RU" dirty="0">
              <a:latin typeface="Times New Roman"/>
              <a:ea typeface="Times New Roman"/>
            </a:endParaRPr>
          </a:p>
          <a:p>
            <a:pPr indent="35623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latin typeface="Times New Roman"/>
                <a:ea typeface="Times New Roman"/>
              </a:rPr>
              <a:t>1.	</a:t>
            </a:r>
            <a:r>
              <a:rPr lang="ru-RU" dirty="0" err="1">
                <a:latin typeface="Times New Roman"/>
                <a:ea typeface="Times New Roman"/>
              </a:rPr>
              <a:t>Дыдыкина</a:t>
            </a:r>
            <a:r>
              <a:rPr lang="ru-RU" dirty="0">
                <a:latin typeface="Times New Roman"/>
                <a:ea typeface="Times New Roman"/>
              </a:rPr>
              <a:t> С. С. Топографическая анатомия и оперативная хирургия: рабочая тетрадь в 2-х частях / под ред. С. С. </a:t>
            </a:r>
            <a:r>
              <a:rPr lang="ru-RU" dirty="0" err="1">
                <a:latin typeface="Times New Roman"/>
                <a:ea typeface="Times New Roman"/>
              </a:rPr>
              <a:t>Дыдыкина</a:t>
            </a:r>
            <a:r>
              <a:rPr lang="ru-RU" dirty="0">
                <a:latin typeface="Times New Roman"/>
                <a:ea typeface="Times New Roman"/>
              </a:rPr>
              <a:t>, Т. А. Богоявленской. – М.: ГЭОТАР-Медиа, 2021. - режим доступа 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hlinkClick r:id="rId3"/>
              </a:rPr>
              <a:t>https://www.studentlibrary.ru/book/ISBN9785970459966.html</a:t>
            </a:r>
            <a:r>
              <a:rPr lang="ru-RU" dirty="0">
                <a:latin typeface="Times New Roman"/>
                <a:ea typeface="Times New Roman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7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Спасибо за внимание.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6872" y="6581009"/>
            <a:ext cx="1112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Norms Regular" panose="02000503030000020003" pitchFamily="2" charset="-52"/>
              </a:rPr>
              <a:t>Кафедра Хирургических болезней </a:t>
            </a:r>
            <a:r>
              <a:rPr lang="en-US" sz="1200" b="1" dirty="0">
                <a:solidFill>
                  <a:srgbClr val="FF0000"/>
                </a:solidFill>
                <a:latin typeface="TT Norms Regular" panose="02000503030000020003" pitchFamily="2" charset="-52"/>
              </a:rPr>
              <a:t>|</a:t>
            </a:r>
            <a:r>
              <a:rPr lang="en-US" sz="1200" dirty="0">
                <a:latin typeface="TT Norms Regular" panose="02000503030000020003" pitchFamily="2" charset="-52"/>
              </a:rPr>
              <a:t> </a:t>
            </a:r>
            <a:r>
              <a:rPr lang="ru-RU" sz="1200" dirty="0">
                <a:latin typeface="TT Norms Regular" panose="02000503030000020003" pitchFamily="2" charset="-52"/>
              </a:rPr>
              <a:t>Общая хирургия</a:t>
            </a:r>
            <a:endParaRPr lang="ru-RU" sz="1400" dirty="0">
              <a:latin typeface="TT Norms Regular" panose="0200050303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465" y="1635848"/>
            <a:ext cx="10859131" cy="210013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брюшины в различных отделах брюшной полости,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этажи, 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производные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брюшины.</a:t>
            </a:r>
          </a:p>
          <a:p>
            <a:pPr algn="just"/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527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3777</TotalTime>
  <Words>3766</Words>
  <Application>Microsoft Office PowerPoint</Application>
  <PresentationFormat>Произвольный</PresentationFormat>
  <Paragraphs>412</Paragraphs>
  <Slides>84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84</vt:i4>
      </vt:variant>
    </vt:vector>
  </HeadingPairs>
  <TitlesOfParts>
    <vt:vector size="89" baseType="lpstr">
      <vt:lpstr>Тема Office</vt:lpstr>
      <vt:lpstr>1_Тема Office</vt:lpstr>
      <vt:lpstr>11_Тема Office</vt:lpstr>
      <vt:lpstr>2_Тема Office</vt:lpstr>
      <vt:lpstr>3_Тема Office</vt:lpstr>
      <vt:lpstr>Топографическая анатомия брюшной полости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Желудок имеет экстра и интрамуральную иннервацию: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  <vt:lpstr>Список литературы</vt:lpstr>
      <vt:lpstr>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Штеле Виктория Александровна</dc:creator>
  <cp:lastModifiedBy>nelman</cp:lastModifiedBy>
  <cp:revision>174</cp:revision>
  <dcterms:created xsi:type="dcterms:W3CDTF">2022-06-27T16:57:08Z</dcterms:created>
  <dcterms:modified xsi:type="dcterms:W3CDTF">2024-11-06T08:45:57Z</dcterms:modified>
</cp:coreProperties>
</file>